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159500"/>
  <p:notesSz cx="12192000" cy="6159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120" y="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1909445"/>
            <a:ext cx="10363200" cy="1293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449320"/>
            <a:ext cx="8534400" cy="1539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639055"/>
            <a:ext cx="12192000" cy="15179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416685"/>
            <a:ext cx="5303520" cy="4065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416685"/>
            <a:ext cx="5303520" cy="4065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9214" y="505459"/>
            <a:ext cx="11453571" cy="1219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9214" y="1834641"/>
            <a:ext cx="11453571" cy="2774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5728335"/>
            <a:ext cx="3901440" cy="307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5728335"/>
            <a:ext cx="2804160" cy="307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5728335"/>
            <a:ext cx="2804160" cy="307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rive.google.com/open?id=1v1s6vawvigxrOxJxnk58wVaVuaVa_np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1569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9214" y="1361947"/>
            <a:ext cx="11262995" cy="1988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0" dirty="0">
                <a:latin typeface="Arial"/>
                <a:cs typeface="Arial"/>
              </a:rPr>
              <a:t>Что </a:t>
            </a:r>
            <a:r>
              <a:rPr sz="2800" b="1" spc="80" dirty="0">
                <a:latin typeface="Arial"/>
                <a:cs typeface="Arial"/>
              </a:rPr>
              <a:t>уже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75" dirty="0">
                <a:latin typeface="Arial"/>
                <a:cs typeface="Arial"/>
              </a:rPr>
              <a:t>получилось: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 marR="5080">
              <a:lnSpc>
                <a:spcPts val="3020"/>
              </a:lnSpc>
            </a:pPr>
            <a:r>
              <a:rPr sz="2800" spc="45" dirty="0">
                <a:latin typeface="Arial"/>
                <a:cs typeface="Arial"/>
              </a:rPr>
              <a:t>В </a:t>
            </a:r>
            <a:r>
              <a:rPr sz="2800" spc="40" dirty="0">
                <a:latin typeface="Arial"/>
                <a:cs typeface="Arial"/>
              </a:rPr>
              <a:t>рамках </a:t>
            </a:r>
            <a:r>
              <a:rPr sz="2800" spc="15" dirty="0">
                <a:latin typeface="Arial"/>
                <a:cs typeface="Arial"/>
              </a:rPr>
              <a:t>кампании </a:t>
            </a:r>
            <a:r>
              <a:rPr sz="2800" spc="30" dirty="0">
                <a:latin typeface="Arial"/>
                <a:cs typeface="Arial"/>
              </a:rPr>
              <a:t>проводятся </a:t>
            </a:r>
            <a:r>
              <a:rPr sz="2800" spc="15" dirty="0">
                <a:latin typeface="Arial"/>
                <a:cs typeface="Arial"/>
              </a:rPr>
              <a:t>мероприятия </a:t>
            </a:r>
            <a:r>
              <a:rPr sz="2800" dirty="0">
                <a:latin typeface="Arial"/>
                <a:cs typeface="Arial"/>
              </a:rPr>
              <a:t>федерального </a:t>
            </a:r>
            <a:r>
              <a:rPr sz="2800" spc="-10" dirty="0">
                <a:latin typeface="Arial"/>
                <a:cs typeface="Arial"/>
              </a:rPr>
              <a:t>и  </a:t>
            </a:r>
            <a:r>
              <a:rPr sz="2800" spc="25" dirty="0">
                <a:latin typeface="Arial"/>
                <a:cs typeface="Arial"/>
              </a:rPr>
              <a:t>регионального уровня </a:t>
            </a:r>
            <a:r>
              <a:rPr sz="2800" dirty="0">
                <a:latin typeface="Arial"/>
                <a:cs typeface="Arial"/>
              </a:rPr>
              <a:t>(международный </a:t>
            </a:r>
            <a:r>
              <a:rPr sz="2800" spc="25" dirty="0">
                <a:latin typeface="Arial"/>
                <a:cs typeface="Arial"/>
              </a:rPr>
              <a:t>автопробег, </a:t>
            </a:r>
            <a:r>
              <a:rPr sz="2800" dirty="0">
                <a:latin typeface="Arial"/>
                <a:cs typeface="Arial"/>
              </a:rPr>
              <a:t>агитационный  </a:t>
            </a:r>
            <a:r>
              <a:rPr sz="2800" spc="-25" dirty="0">
                <a:latin typeface="Arial"/>
                <a:cs typeface="Arial"/>
              </a:rPr>
              <a:t>флешмоб </a:t>
            </a:r>
            <a:r>
              <a:rPr sz="2800" spc="10" dirty="0">
                <a:latin typeface="Arial"/>
                <a:cs typeface="Arial"/>
              </a:rPr>
              <a:t>в </a:t>
            </a:r>
            <a:r>
              <a:rPr sz="2800" spc="50" dirty="0">
                <a:latin typeface="Arial"/>
                <a:cs typeface="Arial"/>
              </a:rPr>
              <a:t>Амурской </a:t>
            </a:r>
            <a:r>
              <a:rPr sz="2800" dirty="0">
                <a:latin typeface="Arial"/>
                <a:cs typeface="Arial"/>
              </a:rPr>
              <a:t>области, </a:t>
            </a:r>
            <a:r>
              <a:rPr sz="2800" spc="50" dirty="0">
                <a:latin typeface="Arial"/>
                <a:cs typeface="Arial"/>
              </a:rPr>
              <a:t>Всероссийская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фотовыставка).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639055"/>
            <a:ext cx="12192000" cy="15179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257288" cy="54422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31507" y="0"/>
            <a:ext cx="5460492" cy="5532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639055"/>
            <a:ext cx="12192000" cy="15179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55240"/>
            <a:ext cx="5257800" cy="3475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57800" y="1649983"/>
            <a:ext cx="6934200" cy="38287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639055"/>
            <a:ext cx="12192000" cy="15179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58053" y="0"/>
            <a:ext cx="6932422" cy="30773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5257800" cy="30397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214" y="505459"/>
            <a:ext cx="11453571" cy="83099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pc="-40" dirty="0" err="1"/>
              <a:t>Если</a:t>
            </a:r>
            <a:r>
              <a:rPr spc="-40" dirty="0"/>
              <a:t> </a:t>
            </a:r>
            <a:r>
              <a:rPr lang="ru-RU" spc="-40" dirty="0" smtClean="0"/>
              <a:t>вам нужны </a:t>
            </a:r>
            <a:r>
              <a:rPr spc="-10" dirty="0" err="1" smtClean="0"/>
              <a:t>материал</a:t>
            </a:r>
            <a:r>
              <a:rPr lang="ru-RU" spc="-10" dirty="0" smtClean="0"/>
              <a:t>ы конкретного формата</a:t>
            </a:r>
            <a:r>
              <a:rPr spc="-50" dirty="0" smtClean="0"/>
              <a:t>, </a:t>
            </a:r>
            <a:r>
              <a:rPr spc="25" dirty="0"/>
              <a:t>то </a:t>
            </a:r>
            <a:r>
              <a:rPr spc="-20" dirty="0"/>
              <a:t>вы </a:t>
            </a:r>
            <a:r>
              <a:rPr spc="40" dirty="0" err="1"/>
              <a:t>можете</a:t>
            </a:r>
            <a:r>
              <a:rPr spc="40" dirty="0"/>
              <a:t> </a:t>
            </a:r>
            <a:r>
              <a:rPr lang="ru-RU" spc="40" dirty="0" smtClean="0"/>
              <a:t>их </a:t>
            </a:r>
            <a:r>
              <a:rPr spc="35" dirty="0" err="1" smtClean="0"/>
              <a:t>запросить</a:t>
            </a:r>
            <a:r>
              <a:rPr spc="20" dirty="0" smtClean="0"/>
              <a:t>,</a:t>
            </a:r>
            <a:r>
              <a:rPr spc="-20" dirty="0" smtClean="0"/>
              <a:t> </a:t>
            </a:r>
            <a:r>
              <a:rPr spc="35" dirty="0"/>
              <a:t>указав: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9214" y="1834641"/>
            <a:ext cx="10852785" cy="27985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95"/>
              </a:spcBef>
              <a:buAutoNum type="arabicPeriod"/>
              <a:tabLst>
                <a:tab pos="323850" algn="l"/>
              </a:tabLst>
            </a:pPr>
            <a:r>
              <a:rPr lang="ru-RU" sz="2200" spc="10" dirty="0" smtClean="0">
                <a:latin typeface="Arial"/>
                <a:cs typeface="Arial"/>
              </a:rPr>
              <a:t> </a:t>
            </a:r>
            <a:r>
              <a:rPr sz="2200" spc="10" dirty="0" err="1" smtClean="0">
                <a:latin typeface="Arial"/>
                <a:cs typeface="Arial"/>
              </a:rPr>
              <a:t>Что</a:t>
            </a:r>
            <a:r>
              <a:rPr sz="2200" spc="10" dirty="0" smtClean="0">
                <a:latin typeface="Arial"/>
                <a:cs typeface="Arial"/>
              </a:rPr>
              <a:t> </a:t>
            </a:r>
            <a:r>
              <a:rPr sz="2200" spc="55" dirty="0">
                <a:latin typeface="Arial"/>
                <a:cs typeface="Arial"/>
              </a:rPr>
              <a:t>нужно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10" dirty="0">
                <a:latin typeface="Arial"/>
                <a:cs typeface="Arial"/>
              </a:rPr>
              <a:t>разработать?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ts val="2375"/>
              </a:lnSpc>
              <a:buAutoNum type="arabicPeriod"/>
              <a:tabLst>
                <a:tab pos="323850" algn="l"/>
              </a:tabLst>
            </a:pPr>
            <a:r>
              <a:rPr lang="ru-RU" sz="2200" spc="-20" dirty="0" smtClean="0">
                <a:latin typeface="Arial"/>
                <a:cs typeface="Arial"/>
              </a:rPr>
              <a:t> </a:t>
            </a:r>
            <a:r>
              <a:rPr sz="2200" spc="-20" dirty="0" err="1" smtClean="0">
                <a:latin typeface="Arial"/>
                <a:cs typeface="Arial"/>
              </a:rPr>
              <a:t>Где</a:t>
            </a:r>
            <a:r>
              <a:rPr sz="2200" spc="-20" dirty="0" smtClean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и </a:t>
            </a:r>
            <a:r>
              <a:rPr sz="2200" spc="100" dirty="0">
                <a:latin typeface="Arial"/>
                <a:cs typeface="Arial"/>
              </a:rPr>
              <a:t>как </a:t>
            </a:r>
            <a:r>
              <a:rPr sz="2200" spc="-15" dirty="0">
                <a:latin typeface="Arial"/>
                <a:cs typeface="Arial"/>
              </a:rPr>
              <a:t>будет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10" dirty="0">
                <a:latin typeface="Arial"/>
                <a:cs typeface="Arial"/>
              </a:rPr>
              <a:t>использоваться?</a:t>
            </a:r>
            <a:endParaRPr sz="2200" dirty="0">
              <a:latin typeface="Arial"/>
              <a:cs typeface="Arial"/>
            </a:endParaRPr>
          </a:p>
          <a:p>
            <a:pPr marL="12700" marR="5080">
              <a:lnSpc>
                <a:spcPct val="90100"/>
              </a:lnSpc>
              <a:spcBef>
                <a:spcPts val="130"/>
              </a:spcBef>
              <a:buAutoNum type="arabicPeriod"/>
              <a:tabLst>
                <a:tab pos="323850" algn="l"/>
              </a:tabLst>
            </a:pPr>
            <a:r>
              <a:rPr lang="ru-RU" sz="2200" spc="5" dirty="0" smtClean="0">
                <a:latin typeface="Arial"/>
                <a:cs typeface="Arial"/>
              </a:rPr>
              <a:t> </a:t>
            </a:r>
            <a:r>
              <a:rPr sz="2200" spc="5" dirty="0" err="1" smtClean="0">
                <a:latin typeface="Arial"/>
                <a:cs typeface="Arial"/>
              </a:rPr>
              <a:t>Для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печатной </a:t>
            </a:r>
            <a:r>
              <a:rPr sz="2200" spc="25" dirty="0">
                <a:latin typeface="Arial"/>
                <a:cs typeface="Arial"/>
              </a:rPr>
              <a:t>продукции </a:t>
            </a:r>
            <a:r>
              <a:rPr sz="2200" spc="120" dirty="0">
                <a:latin typeface="Arial"/>
                <a:cs typeface="Arial"/>
              </a:rPr>
              <a:t>- </a:t>
            </a:r>
            <a:r>
              <a:rPr sz="2200" spc="15" dirty="0">
                <a:latin typeface="Arial"/>
                <a:cs typeface="Arial"/>
              </a:rPr>
              <a:t>размер, </a:t>
            </a:r>
            <a:r>
              <a:rPr sz="2200" spc="20" dirty="0">
                <a:latin typeface="Arial"/>
                <a:cs typeface="Arial"/>
              </a:rPr>
              <a:t>односторонняя/двусторонняя, </a:t>
            </a:r>
            <a:r>
              <a:rPr sz="2200" dirty="0">
                <a:latin typeface="Arial"/>
                <a:cs typeface="Arial"/>
              </a:rPr>
              <a:t>формат  </a:t>
            </a:r>
            <a:r>
              <a:rPr sz="2200" spc="5" dirty="0">
                <a:latin typeface="Arial"/>
                <a:cs typeface="Arial"/>
              </a:rPr>
              <a:t>макета (pdf, </a:t>
            </a:r>
            <a:r>
              <a:rPr sz="2200" spc="25" dirty="0">
                <a:latin typeface="Arial"/>
                <a:cs typeface="Arial"/>
              </a:rPr>
              <a:t>jpg, </a:t>
            </a:r>
            <a:r>
              <a:rPr sz="2200" spc="35" dirty="0">
                <a:latin typeface="Arial"/>
                <a:cs typeface="Arial"/>
              </a:rPr>
              <a:t>tiff </a:t>
            </a:r>
            <a:r>
              <a:rPr sz="2200" spc="-10" dirty="0">
                <a:latin typeface="Arial"/>
                <a:cs typeface="Arial"/>
              </a:rPr>
              <a:t>и </a:t>
            </a:r>
            <a:r>
              <a:rPr sz="2200" spc="-25" dirty="0">
                <a:latin typeface="Arial"/>
                <a:cs typeface="Arial"/>
              </a:rPr>
              <a:t>др.), </a:t>
            </a:r>
            <a:r>
              <a:rPr sz="2200" spc="25" dirty="0">
                <a:latin typeface="Arial"/>
                <a:cs typeface="Arial"/>
              </a:rPr>
              <a:t>клейкая </a:t>
            </a:r>
            <a:r>
              <a:rPr sz="2200" spc="20" dirty="0">
                <a:latin typeface="Arial"/>
                <a:cs typeface="Arial"/>
              </a:rPr>
              <a:t>основа </a:t>
            </a:r>
            <a:r>
              <a:rPr sz="2200" spc="-25" dirty="0">
                <a:latin typeface="Arial"/>
                <a:cs typeface="Arial"/>
              </a:rPr>
              <a:t>или </a:t>
            </a:r>
            <a:r>
              <a:rPr sz="2200" spc="-10" dirty="0">
                <a:latin typeface="Arial"/>
                <a:cs typeface="Arial"/>
              </a:rPr>
              <a:t>нет, </a:t>
            </a:r>
            <a:r>
              <a:rPr sz="2200" spc="45" dirty="0">
                <a:latin typeface="Arial"/>
                <a:cs typeface="Arial"/>
              </a:rPr>
              <a:t>какая </a:t>
            </a:r>
            <a:r>
              <a:rPr sz="2200" spc="-25" dirty="0">
                <a:latin typeface="Arial"/>
                <a:cs typeface="Arial"/>
              </a:rPr>
              <a:t>тема </a:t>
            </a:r>
            <a:r>
              <a:rPr sz="2200" spc="120" dirty="0">
                <a:latin typeface="Arial"/>
                <a:cs typeface="Arial"/>
              </a:rPr>
              <a:t>- </a:t>
            </a:r>
            <a:r>
              <a:rPr sz="2200" spc="55" dirty="0">
                <a:latin typeface="Arial"/>
                <a:cs typeface="Arial"/>
              </a:rPr>
              <a:t>со </a:t>
            </a:r>
            <a:r>
              <a:rPr sz="2200" spc="25" dirty="0">
                <a:latin typeface="Arial"/>
                <a:cs typeface="Arial"/>
              </a:rPr>
              <a:t>спичками </a:t>
            </a:r>
            <a:r>
              <a:rPr sz="2200" spc="-25" dirty="0">
                <a:latin typeface="Arial"/>
                <a:cs typeface="Arial"/>
              </a:rPr>
              <a:t>или </a:t>
            </a:r>
            <a:r>
              <a:rPr sz="2200" spc="80" dirty="0">
                <a:latin typeface="Arial"/>
                <a:cs typeface="Arial"/>
              </a:rPr>
              <a:t>с  </a:t>
            </a:r>
            <a:r>
              <a:rPr sz="2200" dirty="0">
                <a:latin typeface="Arial"/>
                <a:cs typeface="Arial"/>
              </a:rPr>
              <a:t>ладошками, </a:t>
            </a:r>
            <a:r>
              <a:rPr sz="2200" spc="40" dirty="0">
                <a:latin typeface="Arial"/>
                <a:cs typeface="Arial"/>
              </a:rPr>
              <a:t>нужны </a:t>
            </a:r>
            <a:r>
              <a:rPr sz="2200" spc="-40" dirty="0">
                <a:latin typeface="Arial"/>
                <a:cs typeface="Arial"/>
              </a:rPr>
              <a:t>ли </a:t>
            </a:r>
            <a:r>
              <a:rPr sz="2200" spc="-30" dirty="0">
                <a:latin typeface="Arial"/>
                <a:cs typeface="Arial"/>
              </a:rPr>
              <a:t>вылеты </a:t>
            </a:r>
            <a:r>
              <a:rPr sz="2200" spc="-20" dirty="0">
                <a:latin typeface="Arial"/>
                <a:cs typeface="Arial"/>
              </a:rPr>
              <a:t>на</a:t>
            </a:r>
            <a:r>
              <a:rPr sz="2200" spc="120" dirty="0">
                <a:latin typeface="Arial"/>
                <a:cs typeface="Arial"/>
              </a:rPr>
              <a:t> </a:t>
            </a:r>
            <a:r>
              <a:rPr sz="2200" spc="5" dirty="0">
                <a:latin typeface="Arial"/>
                <a:cs typeface="Arial"/>
              </a:rPr>
              <a:t>макете</a:t>
            </a:r>
            <a:endParaRPr sz="2200" dirty="0">
              <a:latin typeface="Arial"/>
              <a:cs typeface="Arial"/>
            </a:endParaRPr>
          </a:p>
          <a:p>
            <a:pPr marL="12700" marR="320675">
              <a:lnSpc>
                <a:spcPts val="2380"/>
              </a:lnSpc>
              <a:spcBef>
                <a:spcPts val="30"/>
              </a:spcBef>
              <a:buAutoNum type="arabicPeriod"/>
              <a:tabLst>
                <a:tab pos="323215" algn="l"/>
              </a:tabLst>
            </a:pPr>
            <a:r>
              <a:rPr lang="ru-RU" sz="2200" spc="5" dirty="0" smtClean="0">
                <a:latin typeface="Arial"/>
                <a:cs typeface="Arial"/>
              </a:rPr>
              <a:t> </a:t>
            </a:r>
            <a:r>
              <a:rPr sz="2200" spc="5" dirty="0" err="1" smtClean="0">
                <a:latin typeface="Arial"/>
                <a:cs typeface="Arial"/>
              </a:rPr>
              <a:t>Для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видео </a:t>
            </a:r>
            <a:r>
              <a:rPr sz="2200" spc="120" dirty="0">
                <a:latin typeface="Arial"/>
                <a:cs typeface="Arial"/>
              </a:rPr>
              <a:t>- </a:t>
            </a:r>
            <a:r>
              <a:rPr sz="2200" spc="35" dirty="0">
                <a:latin typeface="Arial"/>
                <a:cs typeface="Arial"/>
              </a:rPr>
              <a:t>хронометраж, </a:t>
            </a:r>
            <a:r>
              <a:rPr sz="2200" dirty="0">
                <a:latin typeface="Arial"/>
                <a:cs typeface="Arial"/>
              </a:rPr>
              <a:t>формат </a:t>
            </a:r>
            <a:r>
              <a:rPr sz="2200" spc="-10" dirty="0">
                <a:latin typeface="Arial"/>
                <a:cs typeface="Arial"/>
              </a:rPr>
              <a:t>(mpeg4, </a:t>
            </a:r>
            <a:r>
              <a:rPr sz="2200" spc="5" dirty="0">
                <a:latin typeface="Arial"/>
                <a:cs typeface="Arial"/>
              </a:rPr>
              <a:t>flv, </a:t>
            </a:r>
            <a:r>
              <a:rPr sz="2200" spc="-20" dirty="0">
                <a:latin typeface="Arial"/>
                <a:cs typeface="Arial"/>
              </a:rPr>
              <a:t>avi </a:t>
            </a:r>
            <a:r>
              <a:rPr sz="2200" spc="-10" dirty="0">
                <a:latin typeface="Arial"/>
                <a:cs typeface="Arial"/>
              </a:rPr>
              <a:t>и </a:t>
            </a:r>
            <a:r>
              <a:rPr sz="2200" spc="-25" dirty="0">
                <a:latin typeface="Arial"/>
                <a:cs typeface="Arial"/>
              </a:rPr>
              <a:t>др.), </a:t>
            </a:r>
            <a:r>
              <a:rPr sz="2200" spc="55" dirty="0">
                <a:latin typeface="Arial"/>
                <a:cs typeface="Arial"/>
              </a:rPr>
              <a:t>со </a:t>
            </a:r>
            <a:r>
              <a:rPr sz="2200" spc="45" dirty="0">
                <a:latin typeface="Arial"/>
                <a:cs typeface="Arial"/>
              </a:rPr>
              <a:t>звуком </a:t>
            </a:r>
            <a:r>
              <a:rPr sz="2200" spc="-30" dirty="0">
                <a:latin typeface="Arial"/>
                <a:cs typeface="Arial"/>
              </a:rPr>
              <a:t>или </a:t>
            </a:r>
            <a:r>
              <a:rPr sz="2200" spc="5" dirty="0">
                <a:latin typeface="Arial"/>
                <a:cs typeface="Arial"/>
              </a:rPr>
              <a:t>без, </a:t>
            </a:r>
            <a:r>
              <a:rPr sz="2200" spc="75" dirty="0">
                <a:latin typeface="Arial"/>
                <a:cs typeface="Arial"/>
              </a:rPr>
              <a:t>с  </a:t>
            </a:r>
            <a:r>
              <a:rPr sz="2200" spc="10" dirty="0">
                <a:latin typeface="Arial"/>
                <a:cs typeface="Arial"/>
              </a:rPr>
              <a:t>субтитрами </a:t>
            </a:r>
            <a:r>
              <a:rPr sz="2200" spc="-30" dirty="0" err="1">
                <a:latin typeface="Arial"/>
                <a:cs typeface="Arial"/>
              </a:rPr>
              <a:t>или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15" dirty="0" err="1" smtClean="0">
                <a:latin typeface="Arial"/>
                <a:cs typeface="Arial"/>
              </a:rPr>
              <a:t>без</a:t>
            </a:r>
            <a:endParaRPr lang="ru-RU" sz="2200" dirty="0">
              <a:latin typeface="Arial"/>
              <a:cs typeface="Arial"/>
            </a:endParaRPr>
          </a:p>
          <a:p>
            <a:pPr marL="12700" marR="320675">
              <a:lnSpc>
                <a:spcPts val="2380"/>
              </a:lnSpc>
              <a:spcBef>
                <a:spcPts val="30"/>
              </a:spcBef>
              <a:buAutoNum type="arabicPeriod"/>
              <a:tabLst>
                <a:tab pos="323215" algn="l"/>
              </a:tabLst>
            </a:pPr>
            <a:r>
              <a:rPr lang="ru-RU" sz="2200" spc="5" dirty="0">
                <a:latin typeface="Arial"/>
                <a:cs typeface="Arial"/>
              </a:rPr>
              <a:t> </a:t>
            </a:r>
            <a:r>
              <a:rPr sz="2200" spc="5" dirty="0" err="1" smtClean="0">
                <a:latin typeface="Arial"/>
                <a:cs typeface="Arial"/>
              </a:rPr>
              <a:t>Для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аудио </a:t>
            </a:r>
            <a:r>
              <a:rPr sz="2200" spc="120" dirty="0">
                <a:latin typeface="Arial"/>
                <a:cs typeface="Arial"/>
              </a:rPr>
              <a:t>- </a:t>
            </a:r>
            <a:r>
              <a:rPr sz="2200" spc="35" dirty="0">
                <a:latin typeface="Arial"/>
                <a:cs typeface="Arial"/>
              </a:rPr>
              <a:t>хронометраж,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 err="1" smtClean="0">
                <a:latin typeface="Arial"/>
                <a:cs typeface="Arial"/>
              </a:rPr>
              <a:t>формат</a:t>
            </a:r>
            <a:r>
              <a:rPr sz="2200" dirty="0" smtClean="0">
                <a:latin typeface="Arial"/>
                <a:cs typeface="Arial"/>
              </a:rPr>
              <a:t>.</a:t>
            </a:r>
            <a:endParaRPr lang="ru-RU" sz="2200" dirty="0" smtClean="0">
              <a:latin typeface="Arial"/>
              <a:cs typeface="Arial"/>
            </a:endParaRPr>
          </a:p>
          <a:p>
            <a:pPr marL="12700" marR="320675">
              <a:lnSpc>
                <a:spcPts val="2380"/>
              </a:lnSpc>
              <a:spcBef>
                <a:spcPts val="30"/>
              </a:spcBef>
              <a:buAutoNum type="arabicPeriod"/>
              <a:tabLst>
                <a:tab pos="323215" algn="l"/>
              </a:tabLst>
            </a:pPr>
            <a:r>
              <a:rPr lang="ru-RU" sz="2200" spc="50" dirty="0">
                <a:latin typeface="Arial"/>
                <a:cs typeface="Arial"/>
              </a:rPr>
              <a:t> </a:t>
            </a:r>
            <a:r>
              <a:rPr sz="2200" spc="50" dirty="0" err="1" smtClean="0">
                <a:latin typeface="Arial"/>
                <a:cs typeface="Arial"/>
              </a:rPr>
              <a:t>Когда</a:t>
            </a:r>
            <a:r>
              <a:rPr sz="2200" spc="50" dirty="0" smtClean="0">
                <a:latin typeface="Arial"/>
                <a:cs typeface="Arial"/>
              </a:rPr>
              <a:t> </a:t>
            </a:r>
            <a:r>
              <a:rPr sz="2200" spc="25" dirty="0">
                <a:latin typeface="Arial"/>
                <a:cs typeface="Arial"/>
              </a:rPr>
              <a:t>крайний </a:t>
            </a:r>
            <a:r>
              <a:rPr sz="2200" spc="90" dirty="0">
                <a:latin typeface="Arial"/>
                <a:cs typeface="Arial"/>
              </a:rPr>
              <a:t>срок </a:t>
            </a:r>
            <a:r>
              <a:rPr sz="2200" dirty="0">
                <a:latin typeface="Arial"/>
                <a:cs typeface="Arial"/>
              </a:rPr>
              <a:t>сдачи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макета?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8955" y="1073911"/>
            <a:ext cx="11274425" cy="1606337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065" marR="5080" indent="2540" algn="ctr">
              <a:lnSpc>
                <a:spcPct val="90000"/>
              </a:lnSpc>
              <a:spcBef>
                <a:spcPts val="430"/>
              </a:spcBef>
            </a:pPr>
            <a:r>
              <a:rPr sz="2800" dirty="0">
                <a:latin typeface="Arial"/>
                <a:cs typeface="Arial"/>
              </a:rPr>
              <a:t>В 2018 </a:t>
            </a:r>
            <a:r>
              <a:rPr sz="2800" dirty="0" err="1" smtClean="0">
                <a:latin typeface="Arial"/>
                <a:cs typeface="Arial"/>
              </a:rPr>
              <a:t>году</a:t>
            </a:r>
            <a:r>
              <a:rPr lang="ru-RU" sz="2800" dirty="0" smtClean="0">
                <a:latin typeface="Arial"/>
                <a:cs typeface="Arial"/>
              </a:rPr>
              <a:t> </a:t>
            </a:r>
            <a:r>
              <a:rPr sz="2800" dirty="0" err="1" smtClean="0">
                <a:latin typeface="Arial"/>
                <a:cs typeface="Arial"/>
              </a:rPr>
              <a:t>впервые</a:t>
            </a:r>
            <a:r>
              <a:rPr sz="2800" dirty="0" smtClean="0">
                <a:latin typeface="Arial"/>
                <a:cs typeface="Arial"/>
              </a:rPr>
              <a:t> </a:t>
            </a:r>
            <a:r>
              <a:rPr lang="ru-RU" sz="2800" dirty="0" err="1" smtClean="0">
                <a:latin typeface="Arial"/>
                <a:cs typeface="Arial"/>
              </a:rPr>
              <a:t>лесопожарные</a:t>
            </a:r>
            <a:r>
              <a:rPr lang="ru-RU" sz="2800" dirty="0" smtClean="0">
                <a:latin typeface="Arial"/>
                <a:cs typeface="Arial"/>
              </a:rPr>
              <a:t> </a:t>
            </a:r>
            <a:r>
              <a:rPr sz="2800" dirty="0" err="1" smtClean="0">
                <a:latin typeface="Arial"/>
                <a:cs typeface="Arial"/>
              </a:rPr>
              <a:t>ведомства</a:t>
            </a:r>
            <a:r>
              <a:rPr sz="2800" dirty="0" smtClean="0">
                <a:latin typeface="Arial"/>
                <a:cs typeface="Arial"/>
              </a:rPr>
              <a:t> </a:t>
            </a:r>
            <a:r>
              <a:rPr lang="ru-RU" sz="2800" dirty="0" smtClean="0">
                <a:latin typeface="Arial"/>
                <a:cs typeface="Arial"/>
              </a:rPr>
              <a:t>и общественные организации </a:t>
            </a:r>
            <a:r>
              <a:rPr sz="2800" dirty="0" err="1" smtClean="0">
                <a:latin typeface="Arial"/>
                <a:cs typeface="Arial"/>
              </a:rPr>
              <a:t>объедини</a:t>
            </a:r>
            <a:r>
              <a:rPr lang="ru-RU" sz="2800" dirty="0" smtClean="0">
                <a:latin typeface="Arial"/>
                <a:cs typeface="Arial"/>
              </a:rPr>
              <a:t>ли</a:t>
            </a:r>
            <a:r>
              <a:rPr sz="2800" dirty="0" smtClean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свои </a:t>
            </a:r>
            <a:r>
              <a:rPr sz="2800" dirty="0" err="1">
                <a:latin typeface="Arial"/>
                <a:cs typeface="Arial"/>
              </a:rPr>
              <a:t>усилия</a:t>
            </a:r>
            <a:r>
              <a:rPr sz="2800" dirty="0">
                <a:latin typeface="Arial"/>
                <a:cs typeface="Arial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 области противопожарной профилактики</a:t>
            </a:r>
            <a:r>
              <a:rPr sz="2800" dirty="0" smtClean="0">
                <a:latin typeface="Arial"/>
                <a:cs typeface="Arial"/>
              </a:rPr>
              <a:t>.</a:t>
            </a:r>
            <a:r>
              <a:rPr lang="ru-RU" sz="2800" dirty="0" smtClean="0">
                <a:latin typeface="Arial"/>
                <a:cs typeface="Arial"/>
              </a:rPr>
              <a:t> </a:t>
            </a:r>
            <a:r>
              <a:rPr sz="2800" dirty="0" smtClean="0">
                <a:latin typeface="Arial"/>
                <a:cs typeface="Arial"/>
              </a:rPr>
              <a:t>В </a:t>
            </a:r>
            <a:r>
              <a:rPr sz="2800" dirty="0">
                <a:latin typeface="Arial"/>
                <a:cs typeface="Arial"/>
              </a:rPr>
              <a:t>регионах </a:t>
            </a:r>
            <a:r>
              <a:rPr sz="2800" dirty="0" err="1">
                <a:latin typeface="Arial"/>
                <a:cs typeface="Arial"/>
              </a:rPr>
              <a:t>кампанию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dirty="0" err="1" smtClean="0">
                <a:latin typeface="Arial"/>
                <a:cs typeface="Arial"/>
              </a:rPr>
              <a:t>поддерживают</a:t>
            </a:r>
            <a:r>
              <a:rPr lang="ru-RU" sz="2800" dirty="0">
                <a:latin typeface="Arial"/>
                <a:cs typeface="Arial"/>
              </a:rPr>
              <a:t> </a:t>
            </a:r>
            <a:r>
              <a:rPr sz="2800" dirty="0" err="1" smtClean="0">
                <a:latin typeface="Arial"/>
                <a:cs typeface="Arial"/>
              </a:rPr>
              <a:t>группы</a:t>
            </a:r>
            <a:r>
              <a:rPr sz="2800" dirty="0" smtClean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добровольных </a:t>
            </a:r>
            <a:r>
              <a:rPr sz="2800" dirty="0" err="1">
                <a:latin typeface="Arial"/>
                <a:cs typeface="Arial"/>
              </a:rPr>
              <a:t>лесных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dirty="0" err="1" smtClean="0">
                <a:latin typeface="Arial"/>
                <a:cs typeface="Arial"/>
              </a:rPr>
              <a:t>пожарных</a:t>
            </a:r>
            <a:r>
              <a:rPr lang="ru-RU" sz="2800" dirty="0" smtClean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639055"/>
            <a:ext cx="12192000" cy="15179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2567" y="814780"/>
            <a:ext cx="11382375" cy="3141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99130">
              <a:lnSpc>
                <a:spcPct val="100000"/>
              </a:lnSpc>
              <a:spcBef>
                <a:spcPts val="95"/>
              </a:spcBef>
            </a:pPr>
            <a:r>
              <a:rPr sz="2800" b="1" spc="15" dirty="0">
                <a:latin typeface="Arial"/>
                <a:cs typeface="Arial"/>
              </a:rPr>
              <a:t>Зачем </a:t>
            </a:r>
            <a:r>
              <a:rPr sz="2800" b="1" spc="35" dirty="0">
                <a:latin typeface="Arial"/>
                <a:cs typeface="Arial"/>
              </a:rPr>
              <a:t>нужна </a:t>
            </a:r>
            <a:r>
              <a:rPr sz="2800" b="1" spc="45" dirty="0">
                <a:latin typeface="Arial"/>
                <a:cs typeface="Arial"/>
              </a:rPr>
              <a:t>эта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кампания?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 marR="5080" algn="ctr">
              <a:lnSpc>
                <a:spcPct val="90000"/>
              </a:lnSpc>
            </a:pPr>
            <a:r>
              <a:rPr sz="2800" spc="-5" dirty="0">
                <a:latin typeface="Arial"/>
                <a:cs typeface="Arial"/>
              </a:rPr>
              <a:t>9 </a:t>
            </a:r>
            <a:r>
              <a:rPr sz="2800" spc="55" dirty="0">
                <a:latin typeface="Arial"/>
                <a:cs typeface="Arial"/>
              </a:rPr>
              <a:t>из </a:t>
            </a:r>
            <a:r>
              <a:rPr sz="2800" spc="-5" dirty="0">
                <a:latin typeface="Arial"/>
                <a:cs typeface="Arial"/>
              </a:rPr>
              <a:t>10 </a:t>
            </a:r>
            <a:r>
              <a:rPr sz="2800" spc="30" dirty="0">
                <a:latin typeface="Arial"/>
                <a:cs typeface="Arial"/>
              </a:rPr>
              <a:t>природных </a:t>
            </a:r>
            <a:r>
              <a:rPr sz="2800" spc="70" dirty="0">
                <a:latin typeface="Arial"/>
                <a:cs typeface="Arial"/>
              </a:rPr>
              <a:t>пожаров </a:t>
            </a:r>
            <a:r>
              <a:rPr sz="2800" spc="45" dirty="0">
                <a:latin typeface="Arial"/>
                <a:cs typeface="Arial"/>
              </a:rPr>
              <a:t>возникают </a:t>
            </a:r>
            <a:r>
              <a:rPr sz="2800" spc="40" dirty="0">
                <a:latin typeface="Arial"/>
                <a:cs typeface="Arial"/>
              </a:rPr>
              <a:t>по </a:t>
            </a:r>
            <a:r>
              <a:rPr sz="2800" spc="-10" dirty="0">
                <a:latin typeface="Arial"/>
                <a:cs typeface="Arial"/>
              </a:rPr>
              <a:t>вине </a:t>
            </a:r>
            <a:r>
              <a:rPr sz="2800" spc="5" dirty="0">
                <a:latin typeface="Arial"/>
                <a:cs typeface="Arial"/>
              </a:rPr>
              <a:t>человека. </a:t>
            </a:r>
            <a:r>
              <a:rPr sz="2800" spc="30" dirty="0">
                <a:latin typeface="Arial"/>
                <a:cs typeface="Arial"/>
              </a:rPr>
              <a:t>При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30" dirty="0">
                <a:latin typeface="Arial"/>
                <a:cs typeface="Arial"/>
              </a:rPr>
              <a:t>этом  </a:t>
            </a:r>
            <a:r>
              <a:rPr sz="2800" dirty="0">
                <a:latin typeface="Arial"/>
                <a:cs typeface="Arial"/>
              </a:rPr>
              <a:t>половина </a:t>
            </a:r>
            <a:r>
              <a:rPr sz="2800" spc="45" dirty="0">
                <a:latin typeface="Arial"/>
                <a:cs typeface="Arial"/>
              </a:rPr>
              <a:t>россиян </a:t>
            </a:r>
            <a:r>
              <a:rPr sz="2800" spc="-40" dirty="0">
                <a:latin typeface="Arial"/>
                <a:cs typeface="Arial"/>
              </a:rPr>
              <a:t>(по </a:t>
            </a:r>
            <a:r>
              <a:rPr sz="2800" spc="-5" dirty="0">
                <a:latin typeface="Arial"/>
                <a:cs typeface="Arial"/>
              </a:rPr>
              <a:t>результатам </a:t>
            </a:r>
            <a:r>
              <a:rPr sz="2800" spc="65" dirty="0">
                <a:latin typeface="Arial"/>
                <a:cs typeface="Arial"/>
              </a:rPr>
              <a:t>всероссийского  </a:t>
            </a:r>
            <a:r>
              <a:rPr sz="2800" spc="50" dirty="0">
                <a:latin typeface="Arial"/>
                <a:cs typeface="Arial"/>
              </a:rPr>
              <a:t>социологического </a:t>
            </a:r>
            <a:r>
              <a:rPr sz="2800" spc="10" dirty="0">
                <a:latin typeface="Arial"/>
                <a:cs typeface="Arial"/>
              </a:rPr>
              <a:t>опроса) </a:t>
            </a:r>
            <a:r>
              <a:rPr sz="2800" spc="50" dirty="0">
                <a:latin typeface="Arial"/>
                <a:cs typeface="Arial"/>
              </a:rPr>
              <a:t>по-прежнему </a:t>
            </a:r>
            <a:r>
              <a:rPr sz="2800" spc="15" dirty="0">
                <a:latin typeface="Arial"/>
                <a:cs typeface="Arial"/>
              </a:rPr>
              <a:t>считают, </a:t>
            </a:r>
            <a:r>
              <a:rPr sz="2800" spc="20" dirty="0">
                <a:latin typeface="Arial"/>
                <a:cs typeface="Arial"/>
              </a:rPr>
              <a:t>что </a:t>
            </a:r>
            <a:r>
              <a:rPr sz="2800" spc="15" dirty="0">
                <a:latin typeface="Arial"/>
                <a:cs typeface="Arial"/>
              </a:rPr>
              <a:t>всё  </a:t>
            </a:r>
            <a:r>
              <a:rPr sz="2800" spc="35" dirty="0">
                <a:latin typeface="Arial"/>
                <a:cs typeface="Arial"/>
              </a:rPr>
              <a:t>загорается </a:t>
            </a:r>
            <a:r>
              <a:rPr sz="2800" spc="65" dirty="0">
                <a:latin typeface="Arial"/>
                <a:cs typeface="Arial"/>
              </a:rPr>
              <a:t>из-за </a:t>
            </a:r>
            <a:r>
              <a:rPr sz="2800" dirty="0">
                <a:latin typeface="Arial"/>
                <a:cs typeface="Arial"/>
              </a:rPr>
              <a:t>солнца </a:t>
            </a:r>
            <a:r>
              <a:rPr sz="2800" spc="-35" dirty="0">
                <a:latin typeface="Arial"/>
                <a:cs typeface="Arial"/>
              </a:rPr>
              <a:t>или </a:t>
            </a:r>
            <a:r>
              <a:rPr sz="2800" spc="60" dirty="0">
                <a:latin typeface="Arial"/>
                <a:cs typeface="Arial"/>
              </a:rPr>
              <a:t>жары. </a:t>
            </a:r>
            <a:r>
              <a:rPr sz="2800" spc="5" dirty="0">
                <a:latin typeface="Arial"/>
                <a:cs typeface="Arial"/>
              </a:rPr>
              <a:t>И </a:t>
            </a:r>
            <a:r>
              <a:rPr sz="2800" spc="40" dirty="0">
                <a:latin typeface="Arial"/>
                <a:cs typeface="Arial"/>
              </a:rPr>
              <a:t>это </a:t>
            </a:r>
            <a:r>
              <a:rPr sz="2800" spc="10" dirty="0">
                <a:latin typeface="Arial"/>
                <a:cs typeface="Arial"/>
              </a:rPr>
              <a:t>значит, </a:t>
            </a:r>
            <a:r>
              <a:rPr sz="2800" spc="20" dirty="0">
                <a:latin typeface="Arial"/>
                <a:cs typeface="Arial"/>
              </a:rPr>
              <a:t>что </a:t>
            </a:r>
            <a:r>
              <a:rPr sz="2800" spc="-15" dirty="0">
                <a:latin typeface="Arial"/>
                <a:cs typeface="Arial"/>
              </a:rPr>
              <a:t>нет  </a:t>
            </a:r>
            <a:r>
              <a:rPr sz="2800" spc="15" dirty="0">
                <a:latin typeface="Arial"/>
                <a:cs typeface="Arial"/>
              </a:rPr>
              <a:t>основания </a:t>
            </a:r>
            <a:r>
              <a:rPr sz="2800" spc="5" dirty="0">
                <a:latin typeface="Arial"/>
                <a:cs typeface="Arial"/>
              </a:rPr>
              <a:t>считать, </a:t>
            </a:r>
            <a:r>
              <a:rPr sz="2800" spc="25" dirty="0">
                <a:latin typeface="Arial"/>
                <a:cs typeface="Arial"/>
              </a:rPr>
              <a:t>что </a:t>
            </a:r>
            <a:r>
              <a:rPr sz="2800" spc="70" dirty="0">
                <a:latin typeface="Arial"/>
                <a:cs typeface="Arial"/>
              </a:rPr>
              <a:t>нужно </a:t>
            </a:r>
            <a:r>
              <a:rPr sz="2800" spc="-10" dirty="0">
                <a:latin typeface="Arial"/>
                <a:cs typeface="Arial"/>
              </a:rPr>
              <a:t>и </a:t>
            </a:r>
            <a:r>
              <a:rPr sz="2800" spc="80" dirty="0">
                <a:latin typeface="Arial"/>
                <a:cs typeface="Arial"/>
              </a:rPr>
              <a:t>можно </a:t>
            </a:r>
            <a:r>
              <a:rPr sz="2800" spc="50" dirty="0">
                <a:latin typeface="Arial"/>
                <a:cs typeface="Arial"/>
              </a:rPr>
              <a:t>что-то </a:t>
            </a:r>
            <a:r>
              <a:rPr sz="2800" spc="5" dirty="0">
                <a:latin typeface="Arial"/>
                <a:cs typeface="Arial"/>
              </a:rPr>
              <a:t>изменить </a:t>
            </a:r>
            <a:r>
              <a:rPr sz="2800" spc="10" dirty="0">
                <a:latin typeface="Arial"/>
                <a:cs typeface="Arial"/>
              </a:rPr>
              <a:t>в </a:t>
            </a:r>
            <a:r>
              <a:rPr sz="2800" spc="15" dirty="0">
                <a:latin typeface="Arial"/>
                <a:cs typeface="Arial"/>
              </a:rPr>
              <a:t>текущей  </a:t>
            </a:r>
            <a:r>
              <a:rPr sz="2800" dirty="0">
                <a:latin typeface="Arial"/>
                <a:cs typeface="Arial"/>
              </a:rPr>
              <a:t>ситуации, </a:t>
            </a:r>
            <a:r>
              <a:rPr sz="2800" spc="-15" dirty="0">
                <a:latin typeface="Arial"/>
                <a:cs typeface="Arial"/>
              </a:rPr>
              <a:t>если </a:t>
            </a:r>
            <a:r>
              <a:rPr sz="2800" spc="15" dirty="0">
                <a:latin typeface="Arial"/>
                <a:cs typeface="Arial"/>
              </a:rPr>
              <a:t>всё </a:t>
            </a:r>
            <a:r>
              <a:rPr sz="2800" spc="20" dirty="0">
                <a:latin typeface="Arial"/>
                <a:cs typeface="Arial"/>
              </a:rPr>
              <a:t>равно </a:t>
            </a:r>
            <a:r>
              <a:rPr sz="2800" spc="35" dirty="0">
                <a:latin typeface="Arial"/>
                <a:cs typeface="Arial"/>
              </a:rPr>
              <a:t>погода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виновата.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639055"/>
            <a:ext cx="12192000" cy="15179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067" y="1775586"/>
            <a:ext cx="11004550" cy="16040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algn="ctr">
              <a:lnSpc>
                <a:spcPts val="3020"/>
              </a:lnSpc>
              <a:spcBef>
                <a:spcPts val="480"/>
              </a:spcBef>
            </a:pPr>
            <a:r>
              <a:rPr spc="-50" dirty="0"/>
              <a:t>Цель </a:t>
            </a:r>
            <a:r>
              <a:rPr spc="15" dirty="0"/>
              <a:t>кампании </a:t>
            </a:r>
            <a:r>
              <a:rPr spc="155" dirty="0"/>
              <a:t>- </a:t>
            </a:r>
            <a:r>
              <a:rPr spc="10" dirty="0"/>
              <a:t>донести </a:t>
            </a:r>
            <a:r>
              <a:rPr spc="5" dirty="0"/>
              <a:t>до </a:t>
            </a:r>
            <a:r>
              <a:rPr spc="25" dirty="0"/>
              <a:t>максимального </a:t>
            </a:r>
            <a:r>
              <a:rPr spc="-5" dirty="0"/>
              <a:t>числа </a:t>
            </a:r>
            <a:r>
              <a:rPr spc="-30" dirty="0"/>
              <a:t>людей</a:t>
            </a:r>
            <a:r>
              <a:rPr spc="-85" dirty="0"/>
              <a:t> </a:t>
            </a:r>
            <a:r>
              <a:rPr dirty="0"/>
              <a:t>знание,  </a:t>
            </a:r>
            <a:r>
              <a:rPr spc="25" dirty="0"/>
              <a:t>что </a:t>
            </a:r>
            <a:r>
              <a:rPr spc="65" dirty="0"/>
              <a:t>пожары </a:t>
            </a:r>
            <a:r>
              <a:rPr spc="155" dirty="0"/>
              <a:t>- </a:t>
            </a:r>
            <a:r>
              <a:rPr spc="45" dirty="0"/>
              <a:t>это </a:t>
            </a:r>
            <a:r>
              <a:rPr dirty="0"/>
              <a:t>следствие действий</a:t>
            </a:r>
            <a:r>
              <a:rPr spc="-254" dirty="0"/>
              <a:t> </a:t>
            </a:r>
            <a:r>
              <a:rPr spc="5" dirty="0" err="1"/>
              <a:t>человека</a:t>
            </a:r>
            <a:r>
              <a:rPr spc="5" dirty="0" smtClean="0"/>
              <a:t>.</a:t>
            </a:r>
          </a:p>
          <a:p>
            <a:pPr marL="38100" marR="31750" algn="ctr">
              <a:lnSpc>
                <a:spcPts val="3020"/>
              </a:lnSpc>
              <a:spcBef>
                <a:spcPts val="10"/>
              </a:spcBef>
            </a:pPr>
            <a:r>
              <a:rPr spc="20" dirty="0" err="1" smtClean="0"/>
              <a:t>Это</a:t>
            </a:r>
            <a:r>
              <a:rPr spc="20" dirty="0" smtClean="0"/>
              <a:t> </a:t>
            </a:r>
            <a:r>
              <a:rPr dirty="0" err="1" smtClean="0"/>
              <a:t>первая</a:t>
            </a:r>
            <a:r>
              <a:rPr dirty="0" smtClean="0"/>
              <a:t> </a:t>
            </a:r>
            <a:r>
              <a:rPr spc="10" dirty="0" err="1" smtClean="0"/>
              <a:t>ступень</a:t>
            </a:r>
            <a:r>
              <a:rPr spc="10" dirty="0" smtClean="0"/>
              <a:t> </a:t>
            </a:r>
            <a:r>
              <a:rPr spc="-20" dirty="0" err="1" smtClean="0"/>
              <a:t>на</a:t>
            </a:r>
            <a:r>
              <a:rPr spc="-20" dirty="0" smtClean="0"/>
              <a:t> </a:t>
            </a:r>
            <a:r>
              <a:rPr spc="10" dirty="0" err="1" smtClean="0"/>
              <a:t>пути</a:t>
            </a:r>
            <a:r>
              <a:rPr spc="10" dirty="0" smtClean="0"/>
              <a:t> </a:t>
            </a:r>
            <a:r>
              <a:rPr spc="225" dirty="0" smtClean="0"/>
              <a:t>к </a:t>
            </a:r>
            <a:r>
              <a:rPr spc="30" dirty="0" err="1" smtClean="0"/>
              <a:t>осознанному</a:t>
            </a:r>
            <a:r>
              <a:rPr spc="30" dirty="0" smtClean="0"/>
              <a:t> </a:t>
            </a:r>
            <a:r>
              <a:rPr dirty="0" err="1" smtClean="0"/>
              <a:t>поведению</a:t>
            </a:r>
            <a:r>
              <a:rPr spc="-405" dirty="0" smtClean="0"/>
              <a:t> </a:t>
            </a:r>
            <a:r>
              <a:rPr spc="-10" dirty="0" smtClean="0"/>
              <a:t>и  </a:t>
            </a:r>
            <a:r>
              <a:rPr spc="15" dirty="0" err="1" smtClean="0"/>
              <a:t>ответственности</a:t>
            </a:r>
            <a:r>
              <a:rPr spc="15" dirty="0" smtClean="0"/>
              <a:t> </a:t>
            </a:r>
            <a:r>
              <a:rPr spc="25" dirty="0" err="1" smtClean="0"/>
              <a:t>за</a:t>
            </a:r>
            <a:r>
              <a:rPr spc="25" dirty="0" smtClean="0"/>
              <a:t> </a:t>
            </a:r>
            <a:r>
              <a:rPr spc="35" dirty="0" err="1" smtClean="0"/>
              <a:t>свои</a:t>
            </a:r>
            <a:r>
              <a:rPr spc="35" dirty="0" smtClean="0"/>
              <a:t> </a:t>
            </a:r>
            <a:r>
              <a:rPr dirty="0" err="1" smtClean="0"/>
              <a:t>действия</a:t>
            </a:r>
            <a:r>
              <a:rPr dirty="0" smtClean="0"/>
              <a:t> </a:t>
            </a:r>
            <a:r>
              <a:rPr spc="-10" dirty="0" smtClean="0"/>
              <a:t>и </a:t>
            </a:r>
            <a:r>
              <a:rPr spc="50" dirty="0" err="1" smtClean="0"/>
              <a:t>свою</a:t>
            </a:r>
            <a:r>
              <a:rPr spc="-25" dirty="0" smtClean="0"/>
              <a:t> </a:t>
            </a:r>
            <a:r>
              <a:rPr dirty="0" err="1" smtClean="0"/>
              <a:t>землю</a:t>
            </a:r>
            <a:r>
              <a:rPr dirty="0" smtClean="0"/>
              <a:t>.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4639055"/>
            <a:ext cx="12192000" cy="15179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8223" y="1365884"/>
            <a:ext cx="10796905" cy="2372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70910">
              <a:lnSpc>
                <a:spcPct val="100000"/>
              </a:lnSpc>
              <a:spcBef>
                <a:spcPts val="95"/>
              </a:spcBef>
            </a:pPr>
            <a:r>
              <a:rPr sz="2800" b="1" spc="110" dirty="0" err="1">
                <a:latin typeface="Arial"/>
                <a:cs typeface="Arial"/>
              </a:rPr>
              <a:t>Кто</a:t>
            </a:r>
            <a:r>
              <a:rPr sz="2800" b="1" spc="110" dirty="0">
                <a:latin typeface="Arial"/>
                <a:cs typeface="Arial"/>
              </a:rPr>
              <a:t> </a:t>
            </a:r>
            <a:r>
              <a:rPr sz="2800" b="1" spc="-30" dirty="0" err="1" smtClean="0">
                <a:latin typeface="Arial"/>
                <a:cs typeface="Arial"/>
              </a:rPr>
              <a:t>участвует</a:t>
            </a:r>
            <a:r>
              <a:rPr lang="ru-RU" sz="2800" b="1" spc="-30" dirty="0">
                <a:latin typeface="Arial"/>
                <a:cs typeface="Arial"/>
              </a:rPr>
              <a:t> </a:t>
            </a:r>
            <a:r>
              <a:rPr lang="ru-RU" sz="2800" b="1" spc="-30" dirty="0" smtClean="0">
                <a:latin typeface="Arial"/>
                <a:cs typeface="Arial"/>
              </a:rPr>
              <a:t>в кампании?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12065" marR="5080" indent="-1905" algn="ctr">
              <a:lnSpc>
                <a:spcPct val="90000"/>
              </a:lnSpc>
            </a:pPr>
            <a:r>
              <a:rPr sz="2800" spc="20" dirty="0">
                <a:latin typeface="Arial"/>
                <a:cs typeface="Arial"/>
              </a:rPr>
              <a:t>МЧС, </a:t>
            </a:r>
            <a:r>
              <a:rPr sz="2800" spc="-15" dirty="0">
                <a:latin typeface="Arial"/>
                <a:cs typeface="Arial"/>
              </a:rPr>
              <a:t>Федеральное </a:t>
            </a:r>
            <a:r>
              <a:rPr sz="2800" spc="25" dirty="0">
                <a:latin typeface="Arial"/>
                <a:cs typeface="Arial"/>
              </a:rPr>
              <a:t>агентство </a:t>
            </a:r>
            <a:r>
              <a:rPr sz="2800" spc="30" dirty="0">
                <a:latin typeface="Arial"/>
                <a:cs typeface="Arial"/>
              </a:rPr>
              <a:t>лесного </a:t>
            </a:r>
            <a:r>
              <a:rPr sz="2800" spc="25" dirty="0">
                <a:latin typeface="Arial"/>
                <a:cs typeface="Arial"/>
              </a:rPr>
              <a:t>хозяйства </a:t>
            </a:r>
            <a:r>
              <a:rPr sz="2800" spc="-15" dirty="0">
                <a:latin typeface="Arial"/>
                <a:cs typeface="Arial"/>
              </a:rPr>
              <a:t>(Рослесхоз),  </a:t>
            </a:r>
            <a:r>
              <a:rPr sz="2800" dirty="0">
                <a:latin typeface="Arial"/>
                <a:cs typeface="Arial"/>
              </a:rPr>
              <a:t>Авиалесоохрана, </a:t>
            </a:r>
            <a:r>
              <a:rPr sz="2800" spc="-20" dirty="0">
                <a:latin typeface="Arial"/>
                <a:cs typeface="Arial"/>
              </a:rPr>
              <a:t>Федеральный </a:t>
            </a:r>
            <a:r>
              <a:rPr sz="2800" spc="35" dirty="0">
                <a:latin typeface="Arial"/>
                <a:cs typeface="Arial"/>
              </a:rPr>
              <a:t>детский </a:t>
            </a:r>
            <a:r>
              <a:rPr sz="2800" spc="50" dirty="0">
                <a:latin typeface="Arial"/>
                <a:cs typeface="Arial"/>
              </a:rPr>
              <a:t>эколого-биологический  </a:t>
            </a:r>
            <a:r>
              <a:rPr sz="2800" spc="5" dirty="0">
                <a:latin typeface="Arial"/>
                <a:cs typeface="Arial"/>
              </a:rPr>
              <a:t>центр, </a:t>
            </a:r>
            <a:r>
              <a:rPr sz="2800" spc="35" dirty="0">
                <a:latin typeface="Arial"/>
                <a:cs typeface="Arial"/>
              </a:rPr>
              <a:t>Минобрнауки, </a:t>
            </a:r>
            <a:r>
              <a:rPr sz="2800" spc="55" dirty="0">
                <a:latin typeface="Arial"/>
                <a:cs typeface="Arial"/>
              </a:rPr>
              <a:t>Всероссийское </a:t>
            </a:r>
            <a:r>
              <a:rPr sz="2800" spc="10" dirty="0">
                <a:latin typeface="Arial"/>
                <a:cs typeface="Arial"/>
              </a:rPr>
              <a:t>добровольное </a:t>
            </a:r>
            <a:r>
              <a:rPr sz="2800" spc="50" dirty="0">
                <a:latin typeface="Arial"/>
                <a:cs typeface="Arial"/>
              </a:rPr>
              <a:t>пожарное  </a:t>
            </a:r>
            <a:r>
              <a:rPr sz="2800" spc="15" dirty="0">
                <a:latin typeface="Arial"/>
                <a:cs typeface="Arial"/>
              </a:rPr>
              <a:t>общество, </a:t>
            </a:r>
            <a:r>
              <a:rPr sz="2800" spc="50" dirty="0">
                <a:latin typeface="Arial"/>
                <a:cs typeface="Arial"/>
              </a:rPr>
              <a:t>Российское </a:t>
            </a:r>
            <a:r>
              <a:rPr sz="2800" spc="20" dirty="0">
                <a:latin typeface="Arial"/>
                <a:cs typeface="Arial"/>
              </a:rPr>
              <a:t>движение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45" dirty="0">
                <a:latin typeface="Arial"/>
                <a:cs typeface="Arial"/>
              </a:rPr>
              <a:t>школьников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639055"/>
            <a:ext cx="12192000" cy="15179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214" y="222630"/>
            <a:ext cx="63392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105" dirty="0">
                <a:latin typeface="Arial"/>
                <a:cs typeface="Arial"/>
              </a:rPr>
              <a:t>Какие </a:t>
            </a:r>
            <a:r>
              <a:rPr b="1" spc="-45" dirty="0">
                <a:latin typeface="Arial"/>
                <a:cs typeface="Arial"/>
              </a:rPr>
              <a:t>материалы </a:t>
            </a:r>
            <a:r>
              <a:rPr b="1" spc="-25" dirty="0">
                <a:latin typeface="Arial"/>
                <a:cs typeface="Arial"/>
              </a:rPr>
              <a:t>есть </a:t>
            </a:r>
            <a:r>
              <a:rPr b="1" spc="80" dirty="0">
                <a:latin typeface="Arial"/>
                <a:cs typeface="Arial"/>
              </a:rPr>
              <a:t>уже</a:t>
            </a:r>
            <a:r>
              <a:rPr b="1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сейчас?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9214" y="990980"/>
            <a:ext cx="10613390" cy="37234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248920" algn="l"/>
              </a:tabLst>
            </a:pPr>
            <a:r>
              <a:rPr sz="2800" spc="25" dirty="0">
                <a:latin typeface="Arial"/>
                <a:cs typeface="Arial"/>
              </a:rPr>
              <a:t>Видеоролики </a:t>
            </a:r>
            <a:r>
              <a:rPr sz="2800" spc="-5" dirty="0">
                <a:latin typeface="Arial"/>
                <a:cs typeface="Arial"/>
              </a:rPr>
              <a:t>30 </a:t>
            </a:r>
            <a:r>
              <a:rPr sz="2800" spc="-10" dirty="0">
                <a:latin typeface="Arial"/>
                <a:cs typeface="Arial"/>
              </a:rPr>
              <a:t>и </a:t>
            </a:r>
            <a:r>
              <a:rPr sz="2800" spc="-5" dirty="0">
                <a:latin typeface="Arial"/>
                <a:cs typeface="Arial"/>
              </a:rPr>
              <a:t>15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40" dirty="0">
                <a:latin typeface="Arial"/>
                <a:cs typeface="Arial"/>
              </a:rPr>
              <a:t>секунд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-"/>
            </a:pPr>
            <a:endParaRPr sz="23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248920" algn="l"/>
              </a:tabLst>
            </a:pPr>
            <a:r>
              <a:rPr sz="2800" spc="20" dirty="0">
                <a:latin typeface="Arial"/>
                <a:cs typeface="Arial"/>
              </a:rPr>
              <a:t>Аудиоролики </a:t>
            </a:r>
            <a:r>
              <a:rPr sz="2800" spc="-5" dirty="0">
                <a:latin typeface="Arial"/>
                <a:cs typeface="Arial"/>
              </a:rPr>
              <a:t>30 </a:t>
            </a:r>
            <a:r>
              <a:rPr sz="2800" spc="-10" dirty="0">
                <a:latin typeface="Arial"/>
                <a:cs typeface="Arial"/>
              </a:rPr>
              <a:t>и </a:t>
            </a:r>
            <a:r>
              <a:rPr sz="2800" dirty="0">
                <a:latin typeface="Arial"/>
                <a:cs typeface="Arial"/>
              </a:rPr>
              <a:t>20 </a:t>
            </a:r>
            <a:r>
              <a:rPr sz="2800" spc="40" dirty="0">
                <a:latin typeface="Arial"/>
                <a:cs typeface="Arial"/>
              </a:rPr>
              <a:t>секунд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-"/>
            </a:pPr>
            <a:endParaRPr sz="2650" dirty="0">
              <a:latin typeface="Times New Roman"/>
              <a:cs typeface="Times New Roman"/>
            </a:endParaRPr>
          </a:p>
          <a:p>
            <a:pPr marL="469900" marR="5080" indent="-457200">
              <a:lnSpc>
                <a:spcPts val="3020"/>
              </a:lnSpc>
              <a:buFont typeface="Arial" panose="020B0604020202020204" pitchFamily="34" charset="0"/>
              <a:buChar char="•"/>
              <a:tabLst>
                <a:tab pos="248920" algn="l"/>
              </a:tabLst>
            </a:pPr>
            <a:r>
              <a:rPr sz="2800" spc="30" dirty="0">
                <a:latin typeface="Arial"/>
                <a:cs typeface="Arial"/>
              </a:rPr>
              <a:t>Макеты </a:t>
            </a:r>
            <a:r>
              <a:rPr sz="2800" spc="5" dirty="0">
                <a:latin typeface="Arial"/>
                <a:cs typeface="Arial"/>
              </a:rPr>
              <a:t>баннеров </a:t>
            </a:r>
            <a:r>
              <a:rPr sz="2800" spc="-40" dirty="0">
                <a:latin typeface="Arial"/>
                <a:cs typeface="Arial"/>
              </a:rPr>
              <a:t>для </a:t>
            </a:r>
            <a:r>
              <a:rPr sz="2800" spc="50" dirty="0">
                <a:latin typeface="Arial"/>
                <a:cs typeface="Arial"/>
              </a:rPr>
              <a:t>наружной </a:t>
            </a:r>
            <a:r>
              <a:rPr sz="2800" spc="10" dirty="0">
                <a:latin typeface="Arial"/>
                <a:cs typeface="Arial"/>
              </a:rPr>
              <a:t>рекламы </a:t>
            </a:r>
            <a:r>
              <a:rPr sz="2800" spc="-10" dirty="0">
                <a:latin typeface="Arial"/>
                <a:cs typeface="Arial"/>
              </a:rPr>
              <a:t>и </a:t>
            </a:r>
            <a:r>
              <a:rPr sz="2800" spc="-5" dirty="0">
                <a:latin typeface="Arial"/>
                <a:cs typeface="Arial"/>
              </a:rPr>
              <a:t>интернета  </a:t>
            </a:r>
            <a:r>
              <a:rPr sz="2800" spc="5" dirty="0">
                <a:latin typeface="Arial"/>
                <a:cs typeface="Arial"/>
              </a:rPr>
              <a:t>вертикальные </a:t>
            </a:r>
            <a:r>
              <a:rPr sz="2800" spc="-5" dirty="0">
                <a:latin typeface="Arial"/>
                <a:cs typeface="Arial"/>
              </a:rPr>
              <a:t>(постеры, </a:t>
            </a:r>
            <a:r>
              <a:rPr sz="2800" spc="-20" dirty="0">
                <a:latin typeface="Arial"/>
                <a:cs typeface="Arial"/>
              </a:rPr>
              <a:t>плакаты), </a:t>
            </a:r>
            <a:r>
              <a:rPr sz="2800" spc="15" dirty="0">
                <a:latin typeface="Arial"/>
                <a:cs typeface="Arial"/>
              </a:rPr>
              <a:t>горизонтальные </a:t>
            </a:r>
            <a:r>
              <a:rPr sz="2800" spc="-20" dirty="0">
                <a:latin typeface="Arial"/>
                <a:cs typeface="Arial"/>
              </a:rPr>
              <a:t>(рекламные  </a:t>
            </a:r>
            <a:r>
              <a:rPr sz="2800" spc="-10" dirty="0">
                <a:latin typeface="Arial"/>
                <a:cs typeface="Arial"/>
              </a:rPr>
              <a:t>щиты, </a:t>
            </a:r>
            <a:r>
              <a:rPr sz="2800" spc="35" dirty="0">
                <a:latin typeface="Arial"/>
                <a:cs typeface="Arial"/>
              </a:rPr>
              <a:t>изображения </a:t>
            </a:r>
            <a:r>
              <a:rPr sz="2800" spc="-40" dirty="0">
                <a:latin typeface="Arial"/>
                <a:cs typeface="Arial"/>
              </a:rPr>
              <a:t>для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соцсетей)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ts val="2245"/>
              </a:lnSpc>
              <a:spcBef>
                <a:spcPts val="5"/>
              </a:spcBef>
            </a:pPr>
            <a:r>
              <a:rPr sz="2000" dirty="0" smtClean="0">
                <a:latin typeface="Arial"/>
                <a:cs typeface="Arial"/>
              </a:rPr>
              <a:t>М</a:t>
            </a:r>
            <a:r>
              <a:rPr lang="ru-RU" sz="2000" dirty="0" smtClean="0">
                <a:latin typeface="Arial"/>
                <a:cs typeface="Arial"/>
              </a:rPr>
              <a:t>а</a:t>
            </a:r>
            <a:r>
              <a:rPr sz="2000" dirty="0" smtClean="0">
                <a:latin typeface="Arial"/>
                <a:cs typeface="Arial"/>
              </a:rPr>
              <a:t>т</a:t>
            </a:r>
            <a:r>
              <a:rPr lang="ru-RU" sz="2000" dirty="0" smtClean="0">
                <a:latin typeface="Arial"/>
                <a:cs typeface="Arial"/>
              </a:rPr>
              <a:t>е</a:t>
            </a:r>
            <a:r>
              <a:rPr sz="2000" dirty="0" err="1" smtClean="0">
                <a:latin typeface="Arial"/>
                <a:cs typeface="Arial"/>
              </a:rPr>
              <a:t>риалы</a:t>
            </a:r>
            <a:r>
              <a:rPr sz="2000" dirty="0" smtClean="0">
                <a:latin typeface="Arial"/>
                <a:cs typeface="Arial"/>
              </a:rPr>
              <a:t> </a:t>
            </a:r>
            <a:r>
              <a:rPr sz="2000" spc="60" dirty="0">
                <a:latin typeface="Arial"/>
                <a:cs typeface="Arial"/>
              </a:rPr>
              <a:t>можно </a:t>
            </a:r>
            <a:r>
              <a:rPr sz="2000" spc="20" dirty="0">
                <a:latin typeface="Arial"/>
                <a:cs typeface="Arial"/>
              </a:rPr>
              <a:t>посмотреть </a:t>
            </a:r>
            <a:r>
              <a:rPr sz="2000" spc="30" dirty="0">
                <a:latin typeface="Arial"/>
                <a:cs typeface="Arial"/>
              </a:rPr>
              <a:t>по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30" dirty="0">
                <a:latin typeface="Arial"/>
                <a:cs typeface="Arial"/>
              </a:rPr>
              <a:t>ссылке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ts val="2245"/>
              </a:lnSpc>
            </a:pPr>
            <a:r>
              <a:rPr sz="2000" u="sng" spc="-10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https://drive.google.com/open?id=1v1s6vawvigxrOxJxnk58wVaVuaVa_npI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639055"/>
            <a:ext cx="12192000" cy="15179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87868" y="0"/>
            <a:ext cx="4104131" cy="61569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148828" cy="61569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7126" y="435102"/>
            <a:ext cx="11192510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0" dirty="0">
                <a:latin typeface="Arial"/>
                <a:cs typeface="Arial"/>
              </a:rPr>
              <a:t>Что </a:t>
            </a:r>
            <a:r>
              <a:rPr sz="2800" b="1" spc="80" dirty="0">
                <a:latin typeface="Arial"/>
                <a:cs typeface="Arial"/>
              </a:rPr>
              <a:t>уже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75" dirty="0">
                <a:latin typeface="Arial"/>
                <a:cs typeface="Arial"/>
              </a:rPr>
              <a:t>получилось: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 marR="5080">
              <a:lnSpc>
                <a:spcPts val="3020"/>
              </a:lnSpc>
            </a:pPr>
            <a:r>
              <a:rPr sz="2800" spc="25" dirty="0">
                <a:latin typeface="Arial"/>
                <a:cs typeface="Arial"/>
              </a:rPr>
              <a:t>Видеоролики транслируются </a:t>
            </a:r>
            <a:r>
              <a:rPr sz="2800" spc="-25" dirty="0">
                <a:latin typeface="Arial"/>
                <a:cs typeface="Arial"/>
              </a:rPr>
              <a:t>на </a:t>
            </a:r>
            <a:r>
              <a:rPr sz="2800" spc="50" dirty="0">
                <a:latin typeface="Arial"/>
                <a:cs typeface="Arial"/>
              </a:rPr>
              <a:t>нескольких </a:t>
            </a:r>
            <a:r>
              <a:rPr sz="2800" spc="-25" dirty="0">
                <a:latin typeface="Arial"/>
                <a:cs typeface="Arial"/>
              </a:rPr>
              <a:t>федеральных  </a:t>
            </a:r>
            <a:r>
              <a:rPr sz="2800" spc="-15" dirty="0">
                <a:latin typeface="Arial"/>
                <a:cs typeface="Arial"/>
              </a:rPr>
              <a:t>телеканалах </a:t>
            </a:r>
            <a:r>
              <a:rPr sz="2800" spc="-10" dirty="0">
                <a:latin typeface="Arial"/>
                <a:cs typeface="Arial"/>
              </a:rPr>
              <a:t>(Россия </a:t>
            </a:r>
            <a:r>
              <a:rPr sz="2800" spc="-5" dirty="0">
                <a:latin typeface="Arial"/>
                <a:cs typeface="Arial"/>
              </a:rPr>
              <a:t>24, </a:t>
            </a:r>
            <a:r>
              <a:rPr sz="2800" spc="-20" dirty="0">
                <a:latin typeface="Arial"/>
                <a:cs typeface="Arial"/>
              </a:rPr>
              <a:t>НТВ, </a:t>
            </a:r>
            <a:r>
              <a:rPr sz="2800" spc="20" dirty="0">
                <a:latin typeface="Arial"/>
                <a:cs typeface="Arial"/>
              </a:rPr>
              <a:t>холдинг </a:t>
            </a:r>
            <a:r>
              <a:rPr sz="2800" spc="-40" dirty="0">
                <a:latin typeface="Arial"/>
                <a:cs typeface="Arial"/>
              </a:rPr>
              <a:t>СТС </a:t>
            </a:r>
            <a:r>
              <a:rPr sz="2800" spc="-10" dirty="0">
                <a:latin typeface="Arial"/>
                <a:cs typeface="Arial"/>
              </a:rPr>
              <a:t>Медиа, </a:t>
            </a:r>
            <a:r>
              <a:rPr sz="2800" spc="5" dirty="0">
                <a:latin typeface="Arial"/>
                <a:cs typeface="Arial"/>
              </a:rPr>
              <a:t>МИР24, </a:t>
            </a:r>
            <a:r>
              <a:rPr sz="2800" spc="-60" dirty="0">
                <a:latin typeface="Arial"/>
                <a:cs typeface="Arial"/>
              </a:rPr>
              <a:t>РенТВ)  </a:t>
            </a:r>
            <a:r>
              <a:rPr sz="2800" spc="100" dirty="0">
                <a:latin typeface="Arial"/>
                <a:cs typeface="Arial"/>
              </a:rPr>
              <a:t>с </a:t>
            </a:r>
            <a:r>
              <a:rPr sz="2800" spc="5" dirty="0">
                <a:latin typeface="Arial"/>
                <a:cs typeface="Arial"/>
              </a:rPr>
              <a:t>общим </a:t>
            </a:r>
            <a:r>
              <a:rPr sz="2800" spc="10" dirty="0">
                <a:latin typeface="Arial"/>
                <a:cs typeface="Arial"/>
              </a:rPr>
              <a:t>среднесуточным </a:t>
            </a:r>
            <a:r>
              <a:rPr sz="2800" spc="15" dirty="0">
                <a:latin typeface="Arial"/>
                <a:cs typeface="Arial"/>
              </a:rPr>
              <a:t>охватом </a:t>
            </a:r>
            <a:r>
              <a:rPr sz="2800" spc="-30" dirty="0">
                <a:latin typeface="Arial"/>
                <a:cs typeface="Arial"/>
              </a:rPr>
              <a:t>более </a:t>
            </a:r>
            <a:r>
              <a:rPr sz="2800" spc="-5" dirty="0">
                <a:latin typeface="Arial"/>
                <a:cs typeface="Arial"/>
              </a:rPr>
              <a:t>50 </a:t>
            </a:r>
            <a:r>
              <a:rPr sz="2800" spc="-25" dirty="0">
                <a:latin typeface="Arial"/>
                <a:cs typeface="Arial"/>
              </a:rPr>
              <a:t>млн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человек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12700" marR="14604">
              <a:lnSpc>
                <a:spcPct val="90000"/>
              </a:lnSpc>
            </a:pPr>
            <a:r>
              <a:rPr sz="2800" spc="-10" dirty="0">
                <a:latin typeface="Arial"/>
                <a:cs typeface="Arial"/>
              </a:rPr>
              <a:t>Материалы </a:t>
            </a:r>
            <a:r>
              <a:rPr sz="2800" spc="15" dirty="0">
                <a:latin typeface="Arial"/>
                <a:cs typeface="Arial"/>
              </a:rPr>
              <a:t>кампании </a:t>
            </a:r>
            <a:r>
              <a:rPr sz="2800" spc="20" dirty="0">
                <a:latin typeface="Arial"/>
                <a:cs typeface="Arial"/>
              </a:rPr>
              <a:t>транслируются </a:t>
            </a:r>
            <a:r>
              <a:rPr sz="2800" spc="-25" dirty="0">
                <a:latin typeface="Arial"/>
                <a:cs typeface="Arial"/>
              </a:rPr>
              <a:t>на </a:t>
            </a:r>
            <a:r>
              <a:rPr sz="2800" spc="-10" dirty="0">
                <a:latin typeface="Arial"/>
                <a:cs typeface="Arial"/>
              </a:rPr>
              <a:t>уличных </a:t>
            </a:r>
            <a:r>
              <a:rPr sz="2800" spc="40" dirty="0">
                <a:latin typeface="Arial"/>
                <a:cs typeface="Arial"/>
              </a:rPr>
              <a:t>экранах,  </a:t>
            </a:r>
            <a:r>
              <a:rPr sz="2800" spc="10" dirty="0">
                <a:latin typeface="Arial"/>
                <a:cs typeface="Arial"/>
              </a:rPr>
              <a:t>входящих в </a:t>
            </a:r>
            <a:r>
              <a:rPr sz="2800" spc="20" dirty="0">
                <a:latin typeface="Arial"/>
                <a:cs typeface="Arial"/>
              </a:rPr>
              <a:t>систему </a:t>
            </a:r>
            <a:r>
              <a:rPr sz="2800" spc="30" dirty="0">
                <a:latin typeface="Arial"/>
                <a:cs typeface="Arial"/>
              </a:rPr>
              <a:t>МЧС </a:t>
            </a:r>
            <a:r>
              <a:rPr sz="2800" spc="-40" dirty="0">
                <a:latin typeface="Arial"/>
                <a:cs typeface="Arial"/>
              </a:rPr>
              <a:t>(ОКСИОН) для </a:t>
            </a:r>
            <a:r>
              <a:rPr sz="2800" spc="10" dirty="0">
                <a:latin typeface="Arial"/>
                <a:cs typeface="Arial"/>
              </a:rPr>
              <a:t>информирования  </a:t>
            </a:r>
            <a:r>
              <a:rPr sz="2800" spc="-20" dirty="0">
                <a:latin typeface="Arial"/>
                <a:cs typeface="Arial"/>
              </a:rPr>
              <a:t>населения </a:t>
            </a:r>
            <a:r>
              <a:rPr sz="2800" spc="-55" dirty="0">
                <a:latin typeface="Arial"/>
                <a:cs typeface="Arial"/>
              </a:rPr>
              <a:t>(668 </a:t>
            </a:r>
            <a:r>
              <a:rPr sz="2800" spc="55" dirty="0">
                <a:latin typeface="Arial"/>
                <a:cs typeface="Arial"/>
              </a:rPr>
              <a:t>комплексов </a:t>
            </a:r>
            <a:r>
              <a:rPr sz="2800" spc="15" dirty="0">
                <a:latin typeface="Arial"/>
                <a:cs typeface="Arial"/>
              </a:rPr>
              <a:t>в </a:t>
            </a:r>
            <a:r>
              <a:rPr sz="2800" spc="5" dirty="0">
                <a:latin typeface="Arial"/>
                <a:cs typeface="Arial"/>
              </a:rPr>
              <a:t>местах </a:t>
            </a:r>
            <a:r>
              <a:rPr sz="2800" spc="50" dirty="0">
                <a:latin typeface="Arial"/>
                <a:cs typeface="Arial"/>
              </a:rPr>
              <a:t>массового </a:t>
            </a:r>
            <a:r>
              <a:rPr sz="2800" spc="30" dirty="0">
                <a:latin typeface="Arial"/>
                <a:cs typeface="Arial"/>
              </a:rPr>
              <a:t>скопления </a:t>
            </a:r>
            <a:r>
              <a:rPr sz="2800" spc="-25" dirty="0">
                <a:latin typeface="Arial"/>
                <a:cs typeface="Arial"/>
              </a:rPr>
              <a:t>людей:  </a:t>
            </a:r>
            <a:r>
              <a:rPr sz="2800" spc="30" dirty="0">
                <a:latin typeface="Arial"/>
                <a:cs typeface="Arial"/>
              </a:rPr>
              <a:t>торговые </a:t>
            </a:r>
            <a:r>
              <a:rPr sz="2800" dirty="0">
                <a:latin typeface="Arial"/>
                <a:cs typeface="Arial"/>
              </a:rPr>
              <a:t>центры, </a:t>
            </a:r>
            <a:r>
              <a:rPr sz="2800" spc="30" dirty="0">
                <a:latin typeface="Arial"/>
                <a:cs typeface="Arial"/>
              </a:rPr>
              <a:t>школы </a:t>
            </a:r>
            <a:r>
              <a:rPr sz="2800" spc="-10" dirty="0">
                <a:latin typeface="Arial"/>
                <a:cs typeface="Arial"/>
              </a:rPr>
              <a:t>и </a:t>
            </a:r>
            <a:r>
              <a:rPr sz="2800" spc="15" dirty="0">
                <a:latin typeface="Arial"/>
                <a:cs typeface="Arial"/>
              </a:rPr>
              <a:t>вузы, </a:t>
            </a:r>
            <a:r>
              <a:rPr sz="2800" spc="5" dirty="0">
                <a:latin typeface="Arial"/>
                <a:cs typeface="Arial"/>
              </a:rPr>
              <a:t>стадионы, </a:t>
            </a:r>
            <a:r>
              <a:rPr sz="2800" spc="-10" dirty="0">
                <a:latin typeface="Arial"/>
                <a:cs typeface="Arial"/>
              </a:rPr>
              <a:t>больницы, </a:t>
            </a:r>
            <a:r>
              <a:rPr sz="2800" spc="30" dirty="0">
                <a:latin typeface="Arial"/>
                <a:cs typeface="Arial"/>
              </a:rPr>
              <a:t>аэропорты,  </a:t>
            </a:r>
            <a:r>
              <a:rPr sz="2800" dirty="0">
                <a:latin typeface="Arial"/>
                <a:cs typeface="Arial"/>
              </a:rPr>
              <a:t>вокзалы)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639055"/>
            <a:ext cx="12192000" cy="15179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5343" y="472566"/>
            <a:ext cx="11092815" cy="3857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0" dirty="0">
                <a:latin typeface="Arial"/>
                <a:cs typeface="Arial"/>
              </a:rPr>
              <a:t>Что </a:t>
            </a:r>
            <a:r>
              <a:rPr sz="2800" b="1" spc="80" dirty="0">
                <a:latin typeface="Arial"/>
                <a:cs typeface="Arial"/>
              </a:rPr>
              <a:t>уже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75" dirty="0">
                <a:latin typeface="Arial"/>
                <a:cs typeface="Arial"/>
              </a:rPr>
              <a:t>получилось: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33655">
              <a:lnSpc>
                <a:spcPct val="100000"/>
              </a:lnSpc>
            </a:pPr>
            <a:r>
              <a:rPr sz="2800" spc="20" dirty="0">
                <a:latin typeface="Arial"/>
                <a:cs typeface="Arial"/>
              </a:rPr>
              <a:t>Аудиоролики </a:t>
            </a:r>
            <a:r>
              <a:rPr sz="2800" spc="15" dirty="0">
                <a:latin typeface="Arial"/>
                <a:cs typeface="Arial"/>
              </a:rPr>
              <a:t>размещаются </a:t>
            </a:r>
            <a:r>
              <a:rPr sz="2800" spc="-25" dirty="0">
                <a:latin typeface="Arial"/>
                <a:cs typeface="Arial"/>
              </a:rPr>
              <a:t>на </a:t>
            </a:r>
            <a:r>
              <a:rPr sz="2800" spc="10" dirty="0">
                <a:latin typeface="Arial"/>
                <a:cs typeface="Arial"/>
              </a:rPr>
              <a:t>радиостанциях, </a:t>
            </a:r>
            <a:r>
              <a:rPr sz="2800" spc="20" dirty="0">
                <a:latin typeface="Arial"/>
                <a:cs typeface="Arial"/>
              </a:rPr>
              <a:t>включая </a:t>
            </a:r>
            <a:r>
              <a:rPr sz="2800" spc="30" dirty="0">
                <a:latin typeface="Arial"/>
                <a:cs typeface="Arial"/>
              </a:rPr>
              <a:t>Эхо  </a:t>
            </a:r>
            <a:r>
              <a:rPr sz="2800" spc="70" dirty="0">
                <a:latin typeface="Arial"/>
                <a:cs typeface="Arial"/>
              </a:rPr>
              <a:t>Москвы </a:t>
            </a:r>
            <a:r>
              <a:rPr sz="2800" spc="-5" dirty="0">
                <a:latin typeface="Arial"/>
                <a:cs typeface="Arial"/>
              </a:rPr>
              <a:t>— </a:t>
            </a:r>
            <a:r>
              <a:rPr sz="2800" spc="5" dirty="0">
                <a:latin typeface="Arial"/>
                <a:cs typeface="Arial"/>
              </a:rPr>
              <a:t>самое </a:t>
            </a:r>
            <a:r>
              <a:rPr sz="2800" spc="15" dirty="0">
                <a:latin typeface="Arial"/>
                <a:cs typeface="Arial"/>
              </a:rPr>
              <a:t>популярное </a:t>
            </a:r>
            <a:r>
              <a:rPr sz="2800" spc="5" dirty="0">
                <a:latin typeface="Arial"/>
                <a:cs typeface="Arial"/>
              </a:rPr>
              <a:t>информационное </a:t>
            </a:r>
            <a:r>
              <a:rPr sz="2800" spc="10" dirty="0">
                <a:latin typeface="Arial"/>
                <a:cs typeface="Arial"/>
              </a:rPr>
              <a:t>радио, </a:t>
            </a:r>
            <a:r>
              <a:rPr sz="2800" spc="-5" dirty="0">
                <a:latin typeface="Arial"/>
                <a:cs typeface="Arial"/>
              </a:rPr>
              <a:t>37  </a:t>
            </a:r>
            <a:r>
              <a:rPr sz="2800" spc="35" dirty="0">
                <a:latin typeface="Arial"/>
                <a:cs typeface="Arial"/>
              </a:rPr>
              <a:t>регионов </a:t>
            </a:r>
            <a:r>
              <a:rPr sz="2800" spc="-15" dirty="0">
                <a:latin typeface="Arial"/>
                <a:cs typeface="Arial"/>
              </a:rPr>
              <a:t>вещания, </a:t>
            </a:r>
            <a:r>
              <a:rPr sz="2800" spc="5" dirty="0">
                <a:latin typeface="Arial"/>
                <a:cs typeface="Arial"/>
              </a:rPr>
              <a:t>ежедневный </a:t>
            </a:r>
            <a:r>
              <a:rPr sz="2800" spc="10" dirty="0">
                <a:latin typeface="Arial"/>
                <a:cs typeface="Arial"/>
              </a:rPr>
              <a:t>охват </a:t>
            </a:r>
            <a:r>
              <a:rPr sz="2800" spc="5" dirty="0">
                <a:latin typeface="Arial"/>
                <a:cs typeface="Arial"/>
              </a:rPr>
              <a:t>аудитории </a:t>
            </a:r>
            <a:r>
              <a:rPr sz="2800" spc="-5" dirty="0">
                <a:latin typeface="Arial"/>
                <a:cs typeface="Arial"/>
              </a:rPr>
              <a:t>2.7 </a:t>
            </a:r>
            <a:r>
              <a:rPr sz="2800" spc="-30" dirty="0">
                <a:latin typeface="Arial"/>
                <a:cs typeface="Arial"/>
              </a:rPr>
              <a:t>млн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человек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 marR="5080">
              <a:lnSpc>
                <a:spcPct val="99000"/>
              </a:lnSpc>
            </a:pPr>
            <a:r>
              <a:rPr sz="2800" spc="-30" dirty="0">
                <a:latin typeface="Arial"/>
                <a:cs typeface="Arial"/>
              </a:rPr>
              <a:t>На </a:t>
            </a:r>
            <a:r>
              <a:rPr sz="2800" spc="15" dirty="0">
                <a:latin typeface="Arial"/>
                <a:cs typeface="Arial"/>
              </a:rPr>
              <a:t>уровне </a:t>
            </a:r>
            <a:r>
              <a:rPr sz="2800" spc="20" dirty="0">
                <a:latin typeface="Arial"/>
                <a:cs typeface="Arial"/>
              </a:rPr>
              <a:t>ключевых </a:t>
            </a:r>
            <a:r>
              <a:rPr sz="2800" spc="35" dirty="0">
                <a:latin typeface="Arial"/>
                <a:cs typeface="Arial"/>
              </a:rPr>
              <a:t>регионов </a:t>
            </a:r>
            <a:r>
              <a:rPr sz="2800" spc="-100" dirty="0">
                <a:latin typeface="Arial"/>
                <a:cs typeface="Arial"/>
              </a:rPr>
              <a:t>(в </a:t>
            </a:r>
            <a:r>
              <a:rPr sz="2800" spc="15" dirty="0">
                <a:latin typeface="Arial"/>
                <a:cs typeface="Arial"/>
              </a:rPr>
              <a:t>том </a:t>
            </a:r>
            <a:r>
              <a:rPr sz="2800" spc="-5" dirty="0">
                <a:latin typeface="Arial"/>
                <a:cs typeface="Arial"/>
              </a:rPr>
              <a:t>числе </a:t>
            </a:r>
            <a:r>
              <a:rPr sz="2800" spc="20" dirty="0">
                <a:latin typeface="Arial"/>
                <a:cs typeface="Arial"/>
              </a:rPr>
              <a:t>Бурятии </a:t>
            </a:r>
            <a:r>
              <a:rPr sz="2800" spc="-10" dirty="0">
                <a:latin typeface="Arial"/>
                <a:cs typeface="Arial"/>
              </a:rPr>
              <a:t>и </a:t>
            </a:r>
            <a:r>
              <a:rPr sz="2800" spc="50" dirty="0">
                <a:latin typeface="Arial"/>
                <a:cs typeface="Arial"/>
              </a:rPr>
              <a:t>Амурской  </a:t>
            </a:r>
            <a:r>
              <a:rPr sz="2800" spc="-25" dirty="0">
                <a:latin typeface="Arial"/>
                <a:cs typeface="Arial"/>
              </a:rPr>
              <a:t>области) материалы </a:t>
            </a:r>
            <a:r>
              <a:rPr sz="2800" spc="15" dirty="0">
                <a:latin typeface="Arial"/>
                <a:cs typeface="Arial"/>
              </a:rPr>
              <a:t>размещаются </a:t>
            </a:r>
            <a:r>
              <a:rPr sz="2800" spc="-25" dirty="0">
                <a:latin typeface="Arial"/>
                <a:cs typeface="Arial"/>
              </a:rPr>
              <a:t>на </a:t>
            </a:r>
            <a:r>
              <a:rPr sz="2800" spc="10" dirty="0">
                <a:latin typeface="Arial"/>
                <a:cs typeface="Arial"/>
              </a:rPr>
              <a:t>региональном </a:t>
            </a:r>
            <a:r>
              <a:rPr sz="2800" spc="-25" dirty="0">
                <a:latin typeface="Arial"/>
                <a:cs typeface="Arial"/>
              </a:rPr>
              <a:t>телевидении,  </a:t>
            </a:r>
            <a:r>
              <a:rPr sz="2800" spc="45" dirty="0">
                <a:latin typeface="Arial"/>
                <a:cs typeface="Arial"/>
              </a:rPr>
              <a:t>наружных </a:t>
            </a:r>
            <a:r>
              <a:rPr sz="2800" spc="-5" dirty="0">
                <a:latin typeface="Arial"/>
                <a:cs typeface="Arial"/>
              </a:rPr>
              <a:t>щитах </a:t>
            </a:r>
            <a:r>
              <a:rPr sz="2800" spc="-10" dirty="0">
                <a:latin typeface="Arial"/>
                <a:cs typeface="Arial"/>
              </a:rPr>
              <a:t>и </a:t>
            </a:r>
            <a:r>
              <a:rPr sz="2800" spc="10" dirty="0">
                <a:latin typeface="Arial"/>
                <a:cs typeface="Arial"/>
              </a:rPr>
              <a:t>общественном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транспорте.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639055"/>
            <a:ext cx="12192000" cy="15179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464</Words>
  <Application>Microsoft Office PowerPoint</Application>
  <PresentationFormat>Произвольный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Презентация PowerPoint</vt:lpstr>
      <vt:lpstr>Презентация PowerPoint</vt:lpstr>
      <vt:lpstr>Цель кампании - донести до максимального числа людей знание,  что пожары - это следствие действий человека. Это первая ступень на пути к осознанному поведению и  ответственности за свои действия и свою землю.</vt:lpstr>
      <vt:lpstr>Презентация PowerPoint</vt:lpstr>
      <vt:lpstr>Какие материалы есть уже сейчас?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Если вам нужны материалы конкретного формата, то вы можете их запросить, указав: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2</cp:revision>
  <dcterms:created xsi:type="dcterms:W3CDTF">2019-02-13T09:26:57Z</dcterms:created>
  <dcterms:modified xsi:type="dcterms:W3CDTF">2019-02-13T10:00:07Z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2019-02-13T00:00:00Z</vt:filetime>
  </property>
</Properties>
</file>