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sldIdLst>
    <p:sldId id="257" r:id="rId2"/>
    <p:sldId id="263" r:id="rId3"/>
    <p:sldId id="264" r:id="rId4"/>
    <p:sldId id="288" r:id="rId5"/>
    <p:sldId id="315" r:id="rId6"/>
    <p:sldId id="316" r:id="rId7"/>
    <p:sldId id="317" r:id="rId8"/>
    <p:sldId id="318" r:id="rId9"/>
    <p:sldId id="319" r:id="rId10"/>
    <p:sldId id="320" r:id="rId11"/>
    <p:sldId id="321" r:id="rId12"/>
    <p:sldId id="322" r:id="rId13"/>
    <p:sldId id="323" r:id="rId14"/>
    <p:sldId id="324" r:id="rId15"/>
    <p:sldId id="325" r:id="rId16"/>
    <p:sldId id="326" r:id="rId17"/>
    <p:sldId id="327" r:id="rId18"/>
    <p:sldId id="328" r:id="rId19"/>
    <p:sldId id="329" r:id="rId20"/>
    <p:sldId id="330" r:id="rId21"/>
    <p:sldId id="331" r:id="rId22"/>
    <p:sldId id="332" r:id="rId23"/>
    <p:sldId id="333" r:id="rId24"/>
    <p:sldId id="334" r:id="rId25"/>
    <p:sldId id="336" r:id="rId26"/>
    <p:sldId id="337" r:id="rId27"/>
    <p:sldId id="302" r:id="rId28"/>
    <p:sldId id="300" r:id="rId29"/>
    <p:sldId id="292" r:id="rId3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1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67595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67596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8F18AFD-AA0C-4C5B-B487-51FDD259CD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45A802-4DD7-47BC-9B18-4C84BFB3EA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BA9A88-F5F3-479B-89B9-73F1D8A2A2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600200"/>
            <a:ext cx="38100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914400" y="3941763"/>
            <a:ext cx="38100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A8852A-F9C3-4F46-91C9-7E5A249001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876800" y="1600200"/>
            <a:ext cx="38100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876800" y="3941763"/>
            <a:ext cx="38100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08CA94-9995-40F4-A0B9-796E2EE266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BE374-E8AA-44A2-A534-707EE6D12B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85D793-6B53-456F-9DFF-D2CA7270D4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E425B4-17F0-4AFB-AC02-8E819276EF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17F922-44D8-4FE3-B8D6-26BCA4D521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06D349-1565-45B3-B3D0-74DC61E48C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5C1E2-8852-4D46-9DCA-8E9394FD50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4339C4-7F5F-4E60-829E-D0140C93B9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CCC9E-25ED-4302-9D7A-68ACB8C79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DB3EBB-DBA6-448E-B0FC-FCBEE57EC8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6656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3082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66565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66566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3075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6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656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57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657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/>
            </a:lvl1pPr>
          </a:lstStyle>
          <a:p>
            <a:pPr>
              <a:defRPr/>
            </a:pPr>
            <a:fld id="{A54DAFB1-E0E7-4BF6-9D17-F824768EA5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6572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korablik-mdou20.tvoysadik.ru/sveden/common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AMERI06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836613"/>
            <a:ext cx="2519363" cy="250031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1547664" y="3933056"/>
            <a:ext cx="6768727" cy="158397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dirty="0" smtClean="0"/>
              <a:t>Краткая  презентация </a:t>
            </a:r>
          </a:p>
          <a:p>
            <a:pPr algn="ctr"/>
            <a:r>
              <a:rPr lang="ru-RU" sz="2800" dirty="0" smtClean="0"/>
              <a:t>основной образовательной программы</a:t>
            </a:r>
            <a:endParaRPr lang="ru-RU" sz="2800" dirty="0"/>
          </a:p>
          <a:p>
            <a:pPr algn="ctr"/>
            <a:r>
              <a:rPr lang="ru-RU" sz="2800" dirty="0"/>
              <a:t>МБДОУ №20 «Кораблик»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>
                <a:latin typeface="+mn-lt"/>
                <a:ea typeface="Calibri" panose="020F0502020204030204" pitchFamily="34" charset="0"/>
              </a:rPr>
              <a:t>Задачи Программы</a:t>
            </a:r>
            <a:endParaRPr lang="ru-RU" sz="2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00200"/>
            <a:ext cx="8280920" cy="4925144"/>
          </a:xfrm>
        </p:spPr>
        <p:txBody>
          <a:bodyPr/>
          <a:lstStyle/>
          <a:p>
            <a:pPr lvl="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200" dirty="0">
                <a:ea typeface="Cambria" panose="02040503050406030204" pitchFamily="18" charset="0"/>
                <a:cs typeface="Cambria" panose="02040503050406030204" pitchFamily="18" charset="0"/>
              </a:rPr>
              <a:t>обеспечение единых для Российской Федерации содержания ДО и планируемых результатов освоения образовательной программы ДОО;</a:t>
            </a:r>
          </a:p>
          <a:p>
            <a:pPr lvl="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200" dirty="0">
                <a:ea typeface="Cambria" panose="02040503050406030204" pitchFamily="18" charset="0"/>
                <a:cs typeface="Cambria" panose="02040503050406030204" pitchFamily="18" charset="0"/>
              </a:rPr>
              <a:t>приобщение детей (в соответствии с возрастными особенностями) к базовым ценностям российского народа —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</a:p>
          <a:p>
            <a:pPr lvl="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200" dirty="0">
                <a:ea typeface="Cambria" panose="02040503050406030204" pitchFamily="18" charset="0"/>
                <a:cs typeface="Cambria" panose="02040503050406030204" pitchFamily="18" charset="0"/>
              </a:rPr>
              <a:t>построение (структурирование) содержания образовательной деятельности на основе учёта возрастных и индивидуальных особенностей развития;</a:t>
            </a:r>
          </a:p>
          <a:p>
            <a:pPr lvl="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200" dirty="0">
                <a:ea typeface="Cambria" panose="02040503050406030204" pitchFamily="18" charset="0"/>
                <a:cs typeface="Cambria" panose="02040503050406030204" pitchFamily="18" charset="0"/>
              </a:rPr>
              <a:t>создание условий для равного доступа к образованию для всех детей дошкольного возраста с учётом разнообразия образовательных потребностей и индивидуальных возможностей;</a:t>
            </a:r>
          </a:p>
          <a:p>
            <a:pPr lvl="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200" dirty="0">
                <a:ea typeface="Cambria" panose="02040503050406030204" pitchFamily="18" charset="0"/>
                <a:cs typeface="Cambria" panose="02040503050406030204" pitchFamily="18" charset="0"/>
              </a:rPr>
              <a:t>охрана и укрепление физического и психического здоровья детей, в том числе их эмоционального благополучия;</a:t>
            </a:r>
          </a:p>
          <a:p>
            <a:pPr lvl="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200" dirty="0">
                <a:ea typeface="Cambria" panose="02040503050406030204" pitchFamily="18" charset="0"/>
                <a:cs typeface="Cambria" panose="02040503050406030204" pitchFamily="18" charset="0"/>
              </a:rPr>
              <a:t>обеспечение развития физических, личностных, нравственных качеств и основ патриотизма, интеллектуальных и художественно-творческих способностей ребёнка, его инициативности, самостоятельности и ответственности;</a:t>
            </a:r>
          </a:p>
          <a:p>
            <a:pPr lvl="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200" dirty="0">
                <a:ea typeface="Cambria" panose="02040503050406030204" pitchFamily="18" charset="0"/>
                <a:cs typeface="Cambria" panose="02040503050406030204" pitchFamily="18" charset="0"/>
              </a:rPr>
              <a:t>обеспечение психолого-педагогической поддержки семьи и повышение компетентности родителей (законных представителей) в вопросах воспитания, обучения и развития, охраны и укрепления здоровья детей, обеспечения их безопасности;</a:t>
            </a:r>
          </a:p>
          <a:p>
            <a:pPr lvl="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200" dirty="0">
                <a:ea typeface="Cambria" panose="02040503050406030204" pitchFamily="18" charset="0"/>
                <a:cs typeface="Cambria" panose="02040503050406030204" pitchFamily="18" charset="0"/>
              </a:rPr>
              <a:t>достижение детьми на этапе завершения дошкольного образования уровня развития, необходимого и достаточного для успешного освоения ими образовательных программ начального общего образования.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8007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>
                <a:latin typeface="+mn-lt"/>
                <a:ea typeface="Calibri" panose="020F0502020204030204" pitchFamily="34" charset="0"/>
              </a:rPr>
              <a:t>Принципы </a:t>
            </a:r>
            <a:r>
              <a:rPr lang="ru-RU" sz="2000" dirty="0">
                <a:latin typeface="+mn-lt"/>
                <a:ea typeface="Calibri" panose="020F0502020204030204" pitchFamily="34" charset="0"/>
              </a:rPr>
              <a:t>и подходы, определённые Федеральным государственным образовательным стандартом дошкольного образования</a:t>
            </a:r>
            <a:endParaRPr lang="ru-RU" sz="2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20813"/>
            <a:ext cx="8748464" cy="5437187"/>
          </a:xfrm>
        </p:spPr>
        <p:txBody>
          <a:bodyPr/>
          <a:lstStyle/>
          <a:p>
            <a:pPr lvl="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ea typeface="Cambria" panose="02040503050406030204" pitchFamily="18" charset="0"/>
                <a:cs typeface="Cambria" panose="02040503050406030204" pitchFamily="18" charset="0"/>
              </a:rPr>
              <a:t>Поддержка разнообразия детства. Сохранение уникальности и </a:t>
            </a:r>
            <a:r>
              <a:rPr lang="ru-RU" sz="1400" dirty="0" err="1">
                <a:ea typeface="Cambria" panose="02040503050406030204" pitchFamily="18" charset="0"/>
                <a:cs typeface="Cambria" panose="02040503050406030204" pitchFamily="18" charset="0"/>
              </a:rPr>
              <a:t>самоценности</a:t>
            </a:r>
            <a:r>
              <a:rPr lang="ru-RU" sz="1400" dirty="0">
                <a:ea typeface="Cambria" panose="02040503050406030204" pitchFamily="18" charset="0"/>
                <a:cs typeface="Cambria" panose="02040503050406030204" pitchFamily="18" charset="0"/>
              </a:rPr>
              <a:t> детства как важного этапа в общем развитии </a:t>
            </a:r>
            <a:r>
              <a:rPr lang="ru-RU" sz="1400" dirty="0" smtClean="0">
                <a:ea typeface="Cambria" panose="02040503050406030204" pitchFamily="18" charset="0"/>
                <a:cs typeface="Cambria" panose="02040503050406030204" pitchFamily="18" charset="0"/>
              </a:rPr>
              <a:t>человека.</a:t>
            </a:r>
            <a:endParaRPr lang="ru-RU" sz="1400" dirty="0">
              <a:ea typeface="Cambria" panose="02040503050406030204" pitchFamily="18" charset="0"/>
              <a:cs typeface="Cambria" panose="02040503050406030204" pitchFamily="18" charset="0"/>
            </a:endParaRPr>
          </a:p>
          <a:p>
            <a:pPr lvl="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ea typeface="Cambria" panose="02040503050406030204" pitchFamily="18" charset="0"/>
                <a:cs typeface="Cambria" panose="02040503050406030204" pitchFamily="18" charset="0"/>
              </a:rPr>
              <a:t>Личностно-развивающий и гуманистический характер взаимодействия взрослых (родителей, педагогических и иных работников ДОУ) и детей. </a:t>
            </a:r>
          </a:p>
          <a:p>
            <a:pPr lvl="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ea typeface="Cambria" panose="02040503050406030204" pitchFamily="18" charset="0"/>
                <a:cs typeface="Cambria" panose="02040503050406030204" pitchFamily="18" charset="0"/>
              </a:rPr>
              <a:t>Уважение личности ребенка. </a:t>
            </a:r>
          </a:p>
          <a:p>
            <a:pPr lvl="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ea typeface="Cambria" panose="02040503050406030204" pitchFamily="18" charset="0"/>
                <a:cs typeface="Cambria" panose="02040503050406030204" pitchFamily="18" charset="0"/>
              </a:rPr>
              <a:t>Реализация программы в формах, специфических для детей данной возрастной </a:t>
            </a:r>
            <a:r>
              <a:rPr lang="ru-RU" sz="1400" dirty="0" smtClean="0">
                <a:ea typeface="Cambria" panose="02040503050406030204" pitchFamily="18" charset="0"/>
                <a:cs typeface="Cambria" panose="02040503050406030204" pitchFamily="18" charset="0"/>
              </a:rPr>
              <a:t>группы.</a:t>
            </a:r>
          </a:p>
          <a:p>
            <a:pPr lvl="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 smtClean="0">
                <a:ea typeface="Cambria" panose="02040503050406030204" pitchFamily="18" charset="0"/>
                <a:cs typeface="Cambria" panose="02040503050406030204" pitchFamily="18" charset="0"/>
              </a:rPr>
              <a:t>Полноценное </a:t>
            </a:r>
            <a:r>
              <a:rPr lang="ru-RU" sz="1400" dirty="0">
                <a:ea typeface="Cambria" panose="02040503050406030204" pitchFamily="18" charset="0"/>
                <a:cs typeface="Cambria" panose="02040503050406030204" pitchFamily="18" charset="0"/>
              </a:rPr>
              <a:t>проживание ребенком всех этапов детства (младенческого, раннего и дошкольного возраста), обогащение (амплификация) детского развития.</a:t>
            </a:r>
          </a:p>
          <a:p>
            <a:pPr lvl="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ea typeface="Cambria" panose="02040503050406030204" pitchFamily="18" charset="0"/>
                <a:cs typeface="Cambria" panose="02040503050406030204" pitchFamily="18" charset="0"/>
              </a:rPr>
              <a:t>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 (далее - индивидуализация дошкольного образования). </a:t>
            </a:r>
          </a:p>
          <a:p>
            <a:pPr lvl="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ea typeface="Cambria" panose="02040503050406030204" pitchFamily="18" charset="0"/>
                <a:cs typeface="Cambria" panose="02040503050406030204" pitchFamily="18" charset="0"/>
              </a:rPr>
              <a:t>Содействие и сотрудничество детей и взрослых, признание ребенка полноценным участником (субъектом) образовательных отношений. </a:t>
            </a:r>
          </a:p>
          <a:p>
            <a:pPr lvl="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ea typeface="Cambria" panose="02040503050406030204" pitchFamily="18" charset="0"/>
                <a:cs typeface="Cambria" panose="02040503050406030204" pitchFamily="18" charset="0"/>
              </a:rPr>
              <a:t>Поддержка инициативы детей в различных видах деятельности. </a:t>
            </a:r>
          </a:p>
          <a:p>
            <a:pPr lvl="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ea typeface="Cambria" panose="02040503050406030204" pitchFamily="18" charset="0"/>
                <a:cs typeface="Cambria" panose="02040503050406030204" pitchFamily="18" charset="0"/>
              </a:rPr>
              <a:t>Сотрудничество ДОУ с семьей.</a:t>
            </a:r>
          </a:p>
          <a:p>
            <a:pPr lvl="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ea typeface="Cambria" panose="02040503050406030204" pitchFamily="18" charset="0"/>
                <a:cs typeface="Cambria" panose="02040503050406030204" pitchFamily="18" charset="0"/>
              </a:rPr>
              <a:t>Приобщение детей к социокультурным нормам, традициям семьи, общества и государства. </a:t>
            </a:r>
          </a:p>
          <a:p>
            <a:pPr lvl="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ea typeface="Cambria" panose="02040503050406030204" pitchFamily="18" charset="0"/>
                <a:cs typeface="Cambria" panose="02040503050406030204" pitchFamily="18" charset="0"/>
              </a:rPr>
              <a:t>Формирование познавательных интересов и познавательных действий ребенка в различных видах деятельности. </a:t>
            </a:r>
          </a:p>
          <a:p>
            <a:pPr lvl="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ea typeface="Cambria" panose="02040503050406030204" pitchFamily="18" charset="0"/>
                <a:cs typeface="Cambria" panose="02040503050406030204" pitchFamily="18" charset="0"/>
              </a:rPr>
              <a:t>Возрастная адекватность дошкольного образования (соответствие условий, требований, методов возрасту и особенностям развития).</a:t>
            </a:r>
          </a:p>
          <a:p>
            <a:pPr lvl="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400" dirty="0">
                <a:ea typeface="Cambria" panose="02040503050406030204" pitchFamily="18" charset="0"/>
                <a:cs typeface="Cambria" panose="02040503050406030204" pitchFamily="18" charset="0"/>
              </a:rPr>
              <a:t>Учет этнокультурной ситуации развития детей.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35468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Психолого-педагогическая диагностика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6144" y="1556792"/>
            <a:ext cx="8208912" cy="5069160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ru-RU" sz="1400" dirty="0" smtClean="0"/>
              <a:t>Проводится </a:t>
            </a:r>
            <a:r>
              <a:rPr lang="ru-RU" sz="1400" dirty="0"/>
              <a:t>в ходе наблюдений за активностью детей в спонтанной и специально организованной деятельности. </a:t>
            </a:r>
            <a:endParaRPr lang="ru-RU" sz="1400" dirty="0" smtClean="0"/>
          </a:p>
          <a:p>
            <a:pPr algn="just">
              <a:lnSpc>
                <a:spcPct val="150000"/>
              </a:lnSpc>
            </a:pPr>
            <a:r>
              <a:rPr lang="ru-RU" sz="1400" dirty="0" smtClean="0"/>
              <a:t>Инструментарий </a:t>
            </a:r>
            <a:r>
              <a:rPr lang="ru-RU" sz="1400" dirty="0"/>
              <a:t>для педагогической диагностики — карты наблюдений детского развития. </a:t>
            </a:r>
            <a:endParaRPr lang="ru-RU" sz="1400" dirty="0" smtClean="0"/>
          </a:p>
          <a:p>
            <a:pPr algn="just">
              <a:lnSpc>
                <a:spcPct val="150000"/>
              </a:lnSpc>
            </a:pPr>
            <a:r>
              <a:rPr lang="ru-RU" sz="1400" dirty="0" smtClean="0"/>
              <a:t>Результаты </a:t>
            </a:r>
            <a:r>
              <a:rPr lang="ru-RU" sz="1400" dirty="0"/>
              <a:t>педагогической диагностики могут использоваться исключительно для индивидуализации образования (в том числе поддержки ребенка, построения его образовательной траектории или профессиональной коррекции особенностей его развития) и оптимизации работы с группой детей. </a:t>
            </a:r>
            <a:endParaRPr lang="ru-RU" sz="1400" dirty="0" smtClean="0"/>
          </a:p>
          <a:p>
            <a:pPr algn="just">
              <a:lnSpc>
                <a:spcPct val="150000"/>
              </a:lnSpc>
            </a:pPr>
            <a:r>
              <a:rPr lang="ru-RU" sz="1400" dirty="0" smtClean="0"/>
              <a:t>При </a:t>
            </a:r>
            <a:r>
              <a:rPr lang="ru-RU" sz="1400" dirty="0"/>
              <a:t>необходимости используется психологическая диагностика развития детей, которую проводят педагоги-психологи Учреждения. </a:t>
            </a:r>
            <a:endParaRPr lang="ru-RU" sz="1400" dirty="0" smtClean="0"/>
          </a:p>
          <a:p>
            <a:pPr algn="just">
              <a:lnSpc>
                <a:spcPct val="150000"/>
              </a:lnSpc>
            </a:pPr>
            <a:r>
              <a:rPr lang="ru-RU" sz="1400" dirty="0" smtClean="0"/>
              <a:t>Результаты </a:t>
            </a:r>
            <a:r>
              <a:rPr lang="ru-RU" sz="1400" dirty="0"/>
              <a:t>психологической диагностики могут использоваться для решения задач психологического сопровождения и проведения квалифицированной коррекции развития детей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50000"/>
              </a:lnSpc>
            </a:pPr>
            <a:r>
              <a:rPr lang="ru-RU" sz="1400" dirty="0" smtClean="0"/>
              <a:t> </a:t>
            </a:r>
            <a:r>
              <a:rPr lang="ru-RU" sz="1400" dirty="0"/>
              <a:t>Участие ребёнка в психологической диагностике допускается только с согласия его родителей (законных представителей).</a:t>
            </a:r>
          </a:p>
        </p:txBody>
      </p:sp>
    </p:spTree>
    <p:extLst>
      <p:ext uri="{BB962C8B-B14F-4D97-AF65-F5344CB8AC3E}">
        <p14:creationId xmlns:p14="http://schemas.microsoft.com/office/powerpoint/2010/main" val="35447093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>
                <a:latin typeface="+mn-lt"/>
              </a:rPr>
              <a:t>Содержание Программы обеспечивает развитие личности, мотивации и способностей детей в различных видах деятельности и охватывает следующие образовательные области: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988841"/>
            <a:ext cx="7772400" cy="3168352"/>
          </a:xfrm>
        </p:spPr>
        <p:txBody>
          <a:bodyPr/>
          <a:lstStyle/>
          <a:p>
            <a:r>
              <a:rPr lang="ru-RU" dirty="0"/>
              <a:t>социально-коммуникативное </a:t>
            </a:r>
            <a:r>
              <a:rPr lang="ru-RU" dirty="0" smtClean="0"/>
              <a:t>развитие</a:t>
            </a:r>
          </a:p>
          <a:p>
            <a:r>
              <a:rPr lang="ru-RU" dirty="0" smtClean="0"/>
              <a:t>познавательное </a:t>
            </a:r>
            <a:r>
              <a:rPr lang="ru-RU" dirty="0"/>
              <a:t>развитие </a:t>
            </a:r>
            <a:endParaRPr lang="ru-RU" dirty="0" smtClean="0"/>
          </a:p>
          <a:p>
            <a:r>
              <a:rPr lang="ru-RU" dirty="0" smtClean="0"/>
              <a:t>речевое </a:t>
            </a:r>
            <a:r>
              <a:rPr lang="ru-RU" dirty="0"/>
              <a:t>развитие </a:t>
            </a:r>
            <a:endParaRPr lang="ru-RU" dirty="0" smtClean="0"/>
          </a:p>
          <a:p>
            <a:r>
              <a:rPr lang="ru-RU" dirty="0" smtClean="0"/>
              <a:t>художественно-эстетическое развитие</a:t>
            </a:r>
          </a:p>
          <a:p>
            <a:r>
              <a:rPr lang="ru-RU" dirty="0" smtClean="0"/>
              <a:t>физическое </a:t>
            </a:r>
            <a:r>
              <a:rPr lang="ru-RU" dirty="0"/>
              <a:t>развитие</a:t>
            </a:r>
          </a:p>
        </p:txBody>
      </p:sp>
    </p:spTree>
    <p:extLst>
      <p:ext uri="{BB962C8B-B14F-4D97-AF65-F5344CB8AC3E}">
        <p14:creationId xmlns:p14="http://schemas.microsoft.com/office/powerpoint/2010/main" val="36583750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>
                <a:latin typeface="+mn-lt"/>
              </a:rPr>
              <a:t>Образовательная область </a:t>
            </a: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«</a:t>
            </a:r>
            <a:r>
              <a:rPr lang="ru-RU" sz="2400" dirty="0">
                <a:latin typeface="+mn-lt"/>
              </a:rPr>
              <a:t>Социально-коммуникативное развитие»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67544" y="1600200"/>
            <a:ext cx="4256856" cy="4530725"/>
          </a:xfrm>
        </p:spPr>
        <p:txBody>
          <a:bodyPr/>
          <a:lstStyle/>
          <a:p>
            <a:r>
              <a:rPr lang="ru-RU" sz="1400" dirty="0"/>
              <a:t>Социально-коммуникативное развитие 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sz="1400" dirty="0" err="1"/>
              <a:t>саморегуляции</a:t>
            </a:r>
            <a:r>
              <a:rPr lang="ru-RU" sz="1400" dirty="0"/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Учреждении;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132856"/>
            <a:ext cx="3810000" cy="2857500"/>
          </a:xfrm>
        </p:spPr>
      </p:pic>
    </p:spTree>
    <p:extLst>
      <p:ext uri="{BB962C8B-B14F-4D97-AF65-F5344CB8AC3E}">
        <p14:creationId xmlns:p14="http://schemas.microsoft.com/office/powerpoint/2010/main" val="1856793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>
                <a:latin typeface="+mn-lt"/>
              </a:rPr>
              <a:t>Образовательная </a:t>
            </a:r>
            <a:r>
              <a:rPr lang="ru-RU" sz="2400" dirty="0" smtClean="0">
                <a:latin typeface="+mn-lt"/>
              </a:rPr>
              <a:t>область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«</a:t>
            </a:r>
            <a:r>
              <a:rPr lang="ru-RU" sz="2400" dirty="0">
                <a:latin typeface="+mn-lt"/>
              </a:rPr>
              <a:t>Познавательное развитие»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1600200"/>
            <a:ext cx="4256856" cy="4530725"/>
          </a:xfrm>
        </p:spPr>
        <p:txBody>
          <a:bodyPr/>
          <a:lstStyle/>
          <a:p>
            <a:r>
              <a:rPr lang="ru-RU" sz="1400" dirty="0"/>
              <a:t>Познавательное развитие 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204864"/>
            <a:ext cx="3810000" cy="3080420"/>
          </a:xfrm>
        </p:spPr>
      </p:pic>
    </p:spTree>
    <p:extLst>
      <p:ext uri="{BB962C8B-B14F-4D97-AF65-F5344CB8AC3E}">
        <p14:creationId xmlns:p14="http://schemas.microsoft.com/office/powerpoint/2010/main" val="15637131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>
                <a:latin typeface="+mn-lt"/>
              </a:rPr>
              <a:t>Образовательная область </a:t>
            </a: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«</a:t>
            </a:r>
            <a:r>
              <a:rPr lang="ru-RU" sz="2400" dirty="0">
                <a:latin typeface="+mn-lt"/>
              </a:rPr>
              <a:t>Речевое развитие»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11560" y="1600200"/>
            <a:ext cx="4112840" cy="4530725"/>
          </a:xfrm>
        </p:spPr>
        <p:txBody>
          <a:bodyPr/>
          <a:lstStyle/>
          <a:p>
            <a:r>
              <a:rPr lang="ru-RU" sz="1600" dirty="0"/>
              <a:t>Речевое развитие включает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348880"/>
            <a:ext cx="3928020" cy="2592288"/>
          </a:xfrm>
        </p:spPr>
      </p:pic>
    </p:spTree>
    <p:extLst>
      <p:ext uri="{BB962C8B-B14F-4D97-AF65-F5344CB8AC3E}">
        <p14:creationId xmlns:p14="http://schemas.microsoft.com/office/powerpoint/2010/main" val="16037522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>
                <a:latin typeface="+mn-lt"/>
              </a:rPr>
              <a:t>Образовательная область </a:t>
            </a: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«</a:t>
            </a:r>
            <a:r>
              <a:rPr lang="ru-RU" sz="2400" dirty="0">
                <a:latin typeface="+mn-lt"/>
              </a:rPr>
              <a:t>Художественно-эстетическое развитие»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600200"/>
            <a:ext cx="4328864" cy="4530725"/>
          </a:xfrm>
        </p:spPr>
        <p:txBody>
          <a:bodyPr/>
          <a:lstStyle/>
          <a:p>
            <a:r>
              <a:rPr lang="ru-RU" sz="1600" dirty="0"/>
              <a:t>Художественно-эстетическое развитие 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245742"/>
            <a:ext cx="3810000" cy="3239640"/>
          </a:xfrm>
        </p:spPr>
      </p:pic>
    </p:spTree>
    <p:extLst>
      <p:ext uri="{BB962C8B-B14F-4D97-AF65-F5344CB8AC3E}">
        <p14:creationId xmlns:p14="http://schemas.microsoft.com/office/powerpoint/2010/main" val="17547940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latin typeface="+mn-lt"/>
              </a:rPr>
              <a:t>Образовательная </a:t>
            </a:r>
            <a:r>
              <a:rPr lang="ru-RU" sz="2800" dirty="0" smtClean="0">
                <a:latin typeface="+mn-lt"/>
              </a:rPr>
              <a:t>область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«</a:t>
            </a:r>
            <a:r>
              <a:rPr lang="ru-RU" sz="2800" dirty="0">
                <a:latin typeface="+mn-lt"/>
              </a:rPr>
              <a:t>Физическое развитие»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7544" y="1600200"/>
            <a:ext cx="4409256" cy="4925144"/>
          </a:xfrm>
        </p:spPr>
        <p:txBody>
          <a:bodyPr/>
          <a:lstStyle/>
          <a:p>
            <a:r>
              <a:rPr lang="ru-RU" sz="1400" dirty="0"/>
              <a:t>Физическое развитие 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наносящим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sz="1400" dirty="0" err="1"/>
              <a:t>саморегуляции</a:t>
            </a:r>
            <a:r>
              <a:rPr lang="ru-RU" sz="1400" dirty="0"/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16438" y="2166541"/>
            <a:ext cx="4530725" cy="3398043"/>
          </a:xfrm>
        </p:spPr>
      </p:pic>
    </p:spTree>
    <p:extLst>
      <p:ext uri="{BB962C8B-B14F-4D97-AF65-F5344CB8AC3E}">
        <p14:creationId xmlns:p14="http://schemas.microsoft.com/office/powerpoint/2010/main" val="37481341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>
                <a:latin typeface="+mn-lt"/>
              </a:rPr>
              <a:t>Виды деятельности для детей раннего </a:t>
            </a:r>
            <a:r>
              <a:rPr lang="ru-RU" sz="2400" dirty="0" smtClean="0">
                <a:latin typeface="+mn-lt"/>
              </a:rPr>
              <a:t>возраста</a:t>
            </a:r>
            <a:br>
              <a:rPr lang="ru-RU" sz="2400" dirty="0" smtClean="0">
                <a:latin typeface="+mn-lt"/>
              </a:rPr>
            </a:br>
            <a:r>
              <a:rPr lang="ru-RU" sz="2400" dirty="0" smtClean="0">
                <a:latin typeface="+mn-lt"/>
              </a:rPr>
              <a:t>(</a:t>
            </a:r>
            <a:r>
              <a:rPr lang="ru-RU" sz="2400" dirty="0">
                <a:latin typeface="+mn-lt"/>
              </a:rPr>
              <a:t>1,5 год - 3 года):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ru-RU" sz="1600" dirty="0"/>
              <a:t>предметная деятельность и игры с составными и динамическими игрушками</a:t>
            </a:r>
            <a:r>
              <a:rPr lang="ru-RU" sz="1600" dirty="0" smtClean="0"/>
              <a:t>;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экспериментирование </a:t>
            </a:r>
            <a:r>
              <a:rPr lang="ru-RU" sz="1600" dirty="0"/>
              <a:t>с материалами и веществами (песок, вода, тесто и пр.); </a:t>
            </a:r>
            <a:endParaRPr lang="ru-RU" sz="1600" dirty="0" smtClean="0"/>
          </a:p>
          <a:p>
            <a:pPr>
              <a:lnSpc>
                <a:spcPct val="150000"/>
              </a:lnSpc>
            </a:pPr>
            <a:r>
              <a:rPr lang="ru-RU" sz="1600" dirty="0" smtClean="0"/>
              <a:t>общение </a:t>
            </a:r>
            <a:r>
              <a:rPr lang="ru-RU" sz="1600" dirty="0"/>
              <a:t>с взрослым и совместные игры со сверстниками под руководством взрослого; </a:t>
            </a:r>
            <a:endParaRPr lang="ru-RU" sz="1600" dirty="0" smtClean="0"/>
          </a:p>
          <a:p>
            <a:pPr>
              <a:lnSpc>
                <a:spcPct val="150000"/>
              </a:lnSpc>
            </a:pPr>
            <a:r>
              <a:rPr lang="ru-RU" sz="1600" dirty="0" smtClean="0"/>
              <a:t>самообслуживание </a:t>
            </a:r>
            <a:r>
              <a:rPr lang="ru-RU" sz="1600" dirty="0"/>
              <a:t>и действия с бытовыми </a:t>
            </a:r>
            <a:r>
              <a:rPr lang="ru-RU" sz="1600" dirty="0" smtClean="0"/>
              <a:t>предметами, орудиями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восприятие </a:t>
            </a:r>
            <a:r>
              <a:rPr lang="ru-RU" sz="1600" dirty="0"/>
              <a:t>смысла музыки, сказок, стихов, рассматривание картинок</a:t>
            </a:r>
            <a:r>
              <a:rPr lang="ru-RU" sz="1600" dirty="0" smtClean="0"/>
              <a:t>;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двигательная </a:t>
            </a:r>
            <a:r>
              <a:rPr lang="ru-RU" sz="1600" dirty="0"/>
              <a:t>активность.</a:t>
            </a:r>
          </a:p>
        </p:txBody>
      </p:sp>
    </p:spTree>
    <p:extLst>
      <p:ext uri="{BB962C8B-B14F-4D97-AF65-F5344CB8AC3E}">
        <p14:creationId xmlns:p14="http://schemas.microsoft.com/office/powerpoint/2010/main" val="3234406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60648"/>
            <a:ext cx="8045624" cy="1063178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ru-RU" sz="20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Образовательная программа дошкольного образования </a:t>
            </a:r>
            <a:r>
              <a:rPr lang="ru-RU" sz="200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МБДОУ №20 «Кораблик» разработана </a:t>
            </a:r>
            <a:r>
              <a:rPr lang="ru-RU" sz="20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в соответствии </a:t>
            </a:r>
            <a:r>
              <a:rPr lang="ru-RU" sz="200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с:</a:t>
            </a:r>
            <a:endParaRPr lang="ru-RU" sz="2000" dirty="0" smtClean="0">
              <a:latin typeface="Arial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132856"/>
            <a:ext cx="7772400" cy="453072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ru-RU" sz="1800" dirty="0" smtClean="0"/>
              <a:t>Федеральным </a:t>
            </a:r>
            <a:r>
              <a:rPr lang="ru-RU" sz="1800" dirty="0"/>
              <a:t>государственным образовательным стандартом дошкольного образования (далее — ФГОС ДО), утверждённым приказом Министерства образования РФ от 17 октября 2013 г. № 1155 (с изменениями от 08.02.2023 г.).</a:t>
            </a:r>
          </a:p>
          <a:p>
            <a:pPr eaLnBrk="1" hangingPunct="1">
              <a:lnSpc>
                <a:spcPct val="150000"/>
              </a:lnSpc>
            </a:pPr>
            <a:r>
              <a:rPr lang="ru-RU" sz="1800" dirty="0" smtClean="0"/>
              <a:t>Федеральной образовательной программой </a:t>
            </a:r>
            <a:r>
              <a:rPr lang="ru-RU" sz="1800" dirty="0"/>
              <a:t>дошкольного образования (далее – ФОП ДО), утверждённая приказом Министерства просвещения РФ от 25 ноября 2022 г.№ 1028.</a:t>
            </a:r>
          </a:p>
          <a:p>
            <a:pPr eaLnBrk="1" hangingPunct="1"/>
            <a:endParaRPr lang="ru-RU" sz="1800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latin typeface="+mn-lt"/>
              </a:rPr>
              <a:t>Виды деятельности для детей дошкольного возраста (3 года - </a:t>
            </a:r>
            <a:r>
              <a:rPr lang="ru-RU" sz="2800" dirty="0" smtClean="0">
                <a:latin typeface="+mn-lt"/>
              </a:rPr>
              <a:t>7 </a:t>
            </a:r>
            <a:r>
              <a:rPr lang="ru-RU" sz="2800" dirty="0">
                <a:latin typeface="+mn-lt"/>
              </a:rPr>
              <a:t>лет):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600200"/>
            <a:ext cx="7772400" cy="4781128"/>
          </a:xfrm>
        </p:spPr>
        <p:txBody>
          <a:bodyPr/>
          <a:lstStyle/>
          <a:p>
            <a:r>
              <a:rPr lang="ru-RU" sz="1600" dirty="0"/>
              <a:t>ряд видов деятельности, таких как игровая, включая сюжетно-ролевую игру, игру с правилами и другие виды игры; </a:t>
            </a:r>
            <a:endParaRPr lang="ru-RU" sz="1600" dirty="0" smtClean="0"/>
          </a:p>
          <a:p>
            <a:r>
              <a:rPr lang="ru-RU" sz="1600" dirty="0" smtClean="0"/>
              <a:t>коммуникативная </a:t>
            </a:r>
            <a:r>
              <a:rPr lang="ru-RU" sz="1600" dirty="0"/>
              <a:t>(общение и взаимодействие со взрослыми и сверстниками); </a:t>
            </a:r>
            <a:endParaRPr lang="ru-RU" sz="1600" dirty="0" smtClean="0"/>
          </a:p>
          <a:p>
            <a:r>
              <a:rPr lang="ru-RU" sz="1600" dirty="0" smtClean="0"/>
              <a:t>познавательно-исследовательская </a:t>
            </a:r>
            <a:r>
              <a:rPr lang="ru-RU" sz="1600" dirty="0"/>
              <a:t>(исследования объектов окружающего мира и экспериментирования с ними); </a:t>
            </a:r>
            <a:endParaRPr lang="ru-RU" sz="1600" dirty="0" smtClean="0"/>
          </a:p>
          <a:p>
            <a:r>
              <a:rPr lang="ru-RU" sz="1600" dirty="0" smtClean="0"/>
              <a:t>восприятие </a:t>
            </a:r>
            <a:r>
              <a:rPr lang="ru-RU" sz="1600" dirty="0"/>
              <a:t>художественной литературы и фольклора; </a:t>
            </a:r>
            <a:endParaRPr lang="ru-RU" sz="1600" dirty="0" smtClean="0"/>
          </a:p>
          <a:p>
            <a:r>
              <a:rPr lang="ru-RU" sz="1600" dirty="0" smtClean="0"/>
              <a:t>самообслуживание </a:t>
            </a:r>
            <a:r>
              <a:rPr lang="ru-RU" sz="1600" dirty="0"/>
              <a:t>и элементарный бытовой труд (в помещении и на улице); </a:t>
            </a:r>
            <a:endParaRPr lang="ru-RU" sz="1600" dirty="0" smtClean="0"/>
          </a:p>
          <a:p>
            <a:r>
              <a:rPr lang="ru-RU" sz="1600" dirty="0" smtClean="0"/>
              <a:t>конструирование </a:t>
            </a:r>
            <a:r>
              <a:rPr lang="ru-RU" sz="1600" dirty="0"/>
              <a:t>из разного материала, включая конструкторы, модули, бумагу, природный и иной материал; </a:t>
            </a:r>
            <a:endParaRPr lang="ru-RU" sz="1600" dirty="0" smtClean="0"/>
          </a:p>
          <a:p>
            <a:r>
              <a:rPr lang="ru-RU" sz="1600" dirty="0" smtClean="0"/>
              <a:t>изобразительная </a:t>
            </a:r>
            <a:r>
              <a:rPr lang="ru-RU" sz="1600" dirty="0"/>
              <a:t>(рисование, лепка, аппликация</a:t>
            </a:r>
            <a:r>
              <a:rPr lang="ru-RU" sz="1600" dirty="0" smtClean="0"/>
              <a:t>);</a:t>
            </a:r>
          </a:p>
          <a:p>
            <a:r>
              <a:rPr lang="ru-RU" sz="1600" dirty="0" smtClean="0"/>
              <a:t>музыкальная </a:t>
            </a:r>
            <a:r>
              <a:rPr lang="ru-RU" sz="1600" dirty="0"/>
              <a:t>(восприятие и понимание смысла музыкальных произведений, пение, музыкально-ритмические движения, </a:t>
            </a:r>
            <a:endParaRPr lang="ru-RU" sz="1600" dirty="0" smtClean="0"/>
          </a:p>
          <a:p>
            <a:r>
              <a:rPr lang="ru-RU" sz="1600" dirty="0" smtClean="0"/>
              <a:t>игры </a:t>
            </a:r>
            <a:r>
              <a:rPr lang="ru-RU" sz="1600" dirty="0"/>
              <a:t>на детских музыкальных инструментах); </a:t>
            </a:r>
            <a:endParaRPr lang="ru-RU" sz="1600" dirty="0" smtClean="0"/>
          </a:p>
          <a:p>
            <a:r>
              <a:rPr lang="ru-RU" sz="1600" dirty="0" smtClean="0"/>
              <a:t>двигательная </a:t>
            </a:r>
            <a:r>
              <a:rPr lang="ru-RU" sz="1600" dirty="0"/>
              <a:t>(овладение основными движениями) формы активности ребенка.</a:t>
            </a:r>
          </a:p>
        </p:txBody>
      </p:sp>
    </p:spTree>
    <p:extLst>
      <p:ext uri="{BB962C8B-B14F-4D97-AF65-F5344CB8AC3E}">
        <p14:creationId xmlns:p14="http://schemas.microsoft.com/office/powerpoint/2010/main" val="3440433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>
                <a:latin typeface="+mn-lt"/>
              </a:rPr>
              <a:t>Взаимодействие ДОУ с семьями воспитанников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886266" y="2132856"/>
            <a:ext cx="3513584" cy="3268960"/>
          </a:xfrm>
        </p:spPr>
        <p:txBody>
          <a:bodyPr/>
          <a:lstStyle/>
          <a:p>
            <a:r>
              <a:rPr lang="ru-RU" sz="1600" dirty="0"/>
              <a:t>Цель взаимодействия ДОУ с семьей — установление партнерских отношений с родителями в процессе развития и воспитания детей раннего и дошкольного возраста в условиях ДОУ и семьи; создание единого образовательного пространства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148" y="2132856"/>
            <a:ext cx="3810000" cy="2731120"/>
          </a:xfrm>
        </p:spPr>
      </p:pic>
    </p:spTree>
    <p:extLst>
      <p:ext uri="{BB962C8B-B14F-4D97-AF65-F5344CB8AC3E}">
        <p14:creationId xmlns:p14="http://schemas.microsoft.com/office/powerpoint/2010/main" val="9710707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latin typeface="+mn-lt"/>
              </a:rPr>
              <a:t>Принципы взаимодействия с родителями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600200"/>
            <a:ext cx="7772400" cy="506916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1600" dirty="0"/>
              <a:t>Принцип активности и сознательности – участие всего коллектива ДОУ и родителей в поиске современных форм и методов сотрудничества с семьей; </a:t>
            </a:r>
            <a:endParaRPr lang="ru-RU" sz="1600" dirty="0" smtClean="0"/>
          </a:p>
          <a:p>
            <a:pPr>
              <a:lnSpc>
                <a:spcPct val="150000"/>
              </a:lnSpc>
            </a:pPr>
            <a:r>
              <a:rPr lang="ru-RU" sz="1600" dirty="0" smtClean="0"/>
              <a:t>Принцип </a:t>
            </a:r>
            <a:r>
              <a:rPr lang="ru-RU" sz="1600" dirty="0"/>
              <a:t>открытости и доверия – предоставление каждому родителю возможности знать и видеть, как развиваются и живут дети в детском саду</a:t>
            </a:r>
            <a:r>
              <a:rPr lang="ru-RU" sz="1600" dirty="0" smtClean="0"/>
              <a:t>;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Принцип </a:t>
            </a:r>
            <a:r>
              <a:rPr lang="ru-RU" sz="1600" dirty="0"/>
              <a:t>сотрудничества - общение «на равных»; совместная деятельность, которая осуществляется на основании социальной перцепции и с помощью общения; </a:t>
            </a:r>
            <a:endParaRPr lang="ru-RU" sz="1600" dirty="0" smtClean="0"/>
          </a:p>
          <a:p>
            <a:pPr>
              <a:lnSpc>
                <a:spcPct val="150000"/>
              </a:lnSpc>
            </a:pPr>
            <a:r>
              <a:rPr lang="ru-RU" sz="1600" dirty="0" smtClean="0"/>
              <a:t>Принцип </a:t>
            </a:r>
            <a:r>
              <a:rPr lang="ru-RU" sz="1600" dirty="0"/>
              <a:t>согласованного взаимодействия - возможность высказывать друг другу свои соображения о тех или иных проблемах воспитания; </a:t>
            </a:r>
            <a:endParaRPr lang="ru-RU" sz="1600" dirty="0" smtClean="0"/>
          </a:p>
          <a:p>
            <a:pPr>
              <a:lnSpc>
                <a:spcPct val="150000"/>
              </a:lnSpc>
            </a:pPr>
            <a:r>
              <a:rPr lang="ru-RU" sz="1600" dirty="0" smtClean="0"/>
              <a:t>Принцип </a:t>
            </a:r>
            <a:r>
              <a:rPr lang="ru-RU" sz="1600" dirty="0"/>
              <a:t>воздействия на семью через ребенка – если жизнь в группе эмоционально насыщена, комфортна, содержательна, то ребенок обязательно поделится впечатлениями с родителями</a:t>
            </a:r>
          </a:p>
        </p:txBody>
      </p:sp>
    </p:spTree>
    <p:extLst>
      <p:ext uri="{BB962C8B-B14F-4D97-AF65-F5344CB8AC3E}">
        <p14:creationId xmlns:p14="http://schemas.microsoft.com/office/powerpoint/2010/main" val="17256769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latin typeface="+mn-lt"/>
              </a:rPr>
              <a:t>Формы взаимодействия с родителями (законными представителями)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ru-RU" sz="1600" dirty="0" err="1"/>
              <a:t>Взаимопознание</a:t>
            </a:r>
            <a:r>
              <a:rPr lang="ru-RU" sz="1600" dirty="0"/>
              <a:t> и </a:t>
            </a:r>
            <a:r>
              <a:rPr lang="ru-RU" sz="1600" dirty="0" err="1" smtClean="0"/>
              <a:t>взаимоинформироване</a:t>
            </a:r>
            <a:r>
              <a:rPr lang="ru-RU" sz="1600" dirty="0" smtClean="0"/>
              <a:t>: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 Анкетирование 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Опросы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Стендовая </a:t>
            </a:r>
            <a:r>
              <a:rPr lang="ru-RU" sz="1600" dirty="0"/>
              <a:t>информация </a:t>
            </a:r>
            <a:endParaRPr lang="ru-RU" sz="1600" dirty="0" smtClean="0"/>
          </a:p>
          <a:p>
            <a:pPr>
              <a:lnSpc>
                <a:spcPct val="150000"/>
              </a:lnSpc>
            </a:pPr>
            <a:r>
              <a:rPr lang="ru-RU" sz="1600" dirty="0" smtClean="0"/>
              <a:t>Родительские собрания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День </a:t>
            </a:r>
            <a:r>
              <a:rPr lang="ru-RU" sz="1600" dirty="0"/>
              <a:t>открытых дверей </a:t>
            </a:r>
            <a:endParaRPr lang="ru-RU" sz="1600" dirty="0" smtClean="0"/>
          </a:p>
          <a:p>
            <a:pPr>
              <a:lnSpc>
                <a:spcPct val="150000"/>
              </a:lnSpc>
            </a:pPr>
            <a:r>
              <a:rPr lang="ru-RU" sz="1600" dirty="0" smtClean="0"/>
              <a:t>Информация </a:t>
            </a:r>
            <a:r>
              <a:rPr lang="ru-RU" sz="1600" dirty="0"/>
              <a:t>на официальном сайте </a:t>
            </a:r>
            <a:r>
              <a:rPr lang="ru-RU" sz="1600" dirty="0" smtClean="0"/>
              <a:t>ДОО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Родительская </a:t>
            </a:r>
            <a:r>
              <a:rPr lang="ru-RU" sz="1600" dirty="0"/>
              <a:t>почта </a:t>
            </a:r>
            <a:endParaRPr lang="ru-RU" sz="1600" dirty="0" smtClean="0"/>
          </a:p>
          <a:p>
            <a:pPr>
              <a:lnSpc>
                <a:spcPct val="150000"/>
              </a:lnSpc>
            </a:pPr>
            <a:r>
              <a:rPr lang="ru-RU" sz="1600" dirty="0" smtClean="0"/>
              <a:t>Листы </a:t>
            </a:r>
            <a:r>
              <a:rPr lang="ru-RU" sz="1600" dirty="0"/>
              <a:t>обратной связи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050" y="1960562"/>
            <a:ext cx="2857500" cy="3810000"/>
          </a:xfrm>
        </p:spPr>
      </p:pic>
    </p:spTree>
    <p:extLst>
      <p:ext uri="{BB962C8B-B14F-4D97-AF65-F5344CB8AC3E}">
        <p14:creationId xmlns:p14="http://schemas.microsoft.com/office/powerpoint/2010/main" val="9207417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srgbClr val="330033"/>
                </a:solidFill>
                <a:latin typeface="Arial"/>
              </a:rPr>
              <a:t>Формы взаимодействия с родителями (законными представителями)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997152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ru-RU" sz="1600" dirty="0"/>
              <a:t>Непрерывное образование воспитывающих </a:t>
            </a:r>
            <a:r>
              <a:rPr lang="ru-RU" sz="1600" dirty="0" smtClean="0"/>
              <a:t>взрослых: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Мастер-классы 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Круглый </a:t>
            </a:r>
            <a:r>
              <a:rPr lang="ru-RU" sz="1600" dirty="0"/>
              <a:t>стол </a:t>
            </a:r>
            <a:endParaRPr lang="ru-RU" sz="1600" dirty="0" smtClean="0"/>
          </a:p>
          <a:p>
            <a:pPr>
              <a:lnSpc>
                <a:spcPct val="150000"/>
              </a:lnSpc>
            </a:pPr>
            <a:r>
              <a:rPr lang="ru-RU" sz="1600" dirty="0" smtClean="0"/>
              <a:t>Онлайн-конференции 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Семинары 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Практикумы 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Тренинги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Лектории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Консультации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Игровой абонемент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Консультативный пункт</a:t>
            </a:r>
            <a:endParaRPr lang="ru-RU" sz="16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436812"/>
            <a:ext cx="3810000" cy="2857500"/>
          </a:xfrm>
        </p:spPr>
      </p:pic>
    </p:spTree>
    <p:extLst>
      <p:ext uri="{BB962C8B-B14F-4D97-AF65-F5344CB8AC3E}">
        <p14:creationId xmlns:p14="http://schemas.microsoft.com/office/powerpoint/2010/main" val="2107824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latin typeface="+mn-lt"/>
              </a:rPr>
              <a:t>Совместная деятельность педагогов, родителей, </a:t>
            </a:r>
            <a:r>
              <a:rPr lang="ru-RU" sz="2800" dirty="0" smtClean="0">
                <a:latin typeface="+mn-lt"/>
              </a:rPr>
              <a:t>детей</a:t>
            </a:r>
            <a:endParaRPr lang="ru-RU" sz="28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ru-RU" sz="1600" dirty="0" smtClean="0"/>
              <a:t>Литературная гостиная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Семейные </a:t>
            </a:r>
            <a:r>
              <a:rPr lang="ru-RU" sz="1600" dirty="0"/>
              <a:t>праздники, развлечения, досуги </a:t>
            </a:r>
            <a:endParaRPr lang="ru-RU" sz="1600" dirty="0" smtClean="0"/>
          </a:p>
          <a:p>
            <a:pPr>
              <a:lnSpc>
                <a:spcPct val="150000"/>
              </a:lnSpc>
            </a:pPr>
            <a:r>
              <a:rPr lang="ru-RU" sz="1600" dirty="0" smtClean="0"/>
              <a:t>Прогулки </a:t>
            </a:r>
            <a:r>
              <a:rPr lang="ru-RU" sz="1600" dirty="0"/>
              <a:t>выходного </a:t>
            </a:r>
            <a:r>
              <a:rPr lang="ru-RU" sz="1600" dirty="0" smtClean="0"/>
              <a:t>дня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Проектная деятельность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Социальные акции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Выставки 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Конкурсы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День открытых дверей</a:t>
            </a:r>
            <a:endParaRPr lang="ru-RU" sz="1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2778" y="1600200"/>
            <a:ext cx="3398043" cy="4530725"/>
          </a:xfrm>
        </p:spPr>
      </p:pic>
    </p:spTree>
    <p:extLst>
      <p:ext uri="{BB962C8B-B14F-4D97-AF65-F5344CB8AC3E}">
        <p14:creationId xmlns:p14="http://schemas.microsoft.com/office/powerpoint/2010/main" val="14020271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Организационный раздел содержит:</a:t>
            </a:r>
            <a:endParaRPr lang="ru-RU" sz="24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539552" y="1600200"/>
            <a:ext cx="4184848" cy="470912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1600" dirty="0" smtClean="0"/>
              <a:t>Описание </a:t>
            </a:r>
            <a:r>
              <a:rPr lang="ru-RU" sz="1600" dirty="0"/>
              <a:t>материально-технического обеспечения Программы; </a:t>
            </a:r>
            <a:endParaRPr lang="ru-RU" sz="1600" dirty="0" smtClean="0"/>
          </a:p>
          <a:p>
            <a:pPr>
              <a:lnSpc>
                <a:spcPct val="150000"/>
              </a:lnSpc>
            </a:pPr>
            <a:r>
              <a:rPr lang="ru-RU" sz="1600" dirty="0" smtClean="0"/>
              <a:t>Распорядок </a:t>
            </a:r>
            <a:r>
              <a:rPr lang="ru-RU" sz="1600" dirty="0"/>
              <a:t>и режим дня; </a:t>
            </a:r>
            <a:endParaRPr lang="ru-RU" sz="1600" dirty="0" smtClean="0"/>
          </a:p>
          <a:p>
            <a:pPr>
              <a:lnSpc>
                <a:spcPct val="150000"/>
              </a:lnSpc>
            </a:pPr>
            <a:r>
              <a:rPr lang="ru-RU" sz="1600" dirty="0" smtClean="0"/>
              <a:t>Особенности </a:t>
            </a:r>
            <a:r>
              <a:rPr lang="ru-RU" sz="1600" dirty="0"/>
              <a:t>традиционных событий, праздников, мероприятий</a:t>
            </a:r>
            <a:r>
              <a:rPr lang="ru-RU" sz="1600" dirty="0" smtClean="0"/>
              <a:t>;</a:t>
            </a:r>
          </a:p>
          <a:p>
            <a:pPr>
              <a:lnSpc>
                <a:spcPct val="150000"/>
              </a:lnSpc>
            </a:pPr>
            <a:r>
              <a:rPr lang="ru-RU" sz="1600" smtClean="0"/>
              <a:t>Особенности </a:t>
            </a:r>
            <a:r>
              <a:rPr lang="ru-RU" sz="1600" dirty="0"/>
              <a:t>организации развивающей </a:t>
            </a:r>
            <a:r>
              <a:rPr lang="ru-RU" sz="1600" dirty="0" smtClean="0"/>
              <a:t>предметно пространственной </a:t>
            </a:r>
            <a:r>
              <a:rPr lang="ru-RU" sz="1600" dirty="0"/>
              <a:t>среды</a:t>
            </a:r>
            <a:r>
              <a:rPr lang="ru-RU" sz="1600" dirty="0" smtClean="0"/>
              <a:t>;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Технология </a:t>
            </a:r>
            <a:r>
              <a:rPr lang="ru-RU" sz="1600" dirty="0" err="1" smtClean="0"/>
              <a:t>воспитательно</a:t>
            </a:r>
            <a:r>
              <a:rPr lang="ru-RU" sz="1600" dirty="0" smtClean="0"/>
              <a:t>-образовательного процесса;</a:t>
            </a:r>
          </a:p>
          <a:p>
            <a:pPr>
              <a:lnSpc>
                <a:spcPct val="150000"/>
              </a:lnSpc>
            </a:pPr>
            <a:r>
              <a:rPr lang="ru-RU" sz="1600" dirty="0" smtClean="0"/>
              <a:t>Календарный план воспитательной работы. 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482" y="2060848"/>
            <a:ext cx="4128459" cy="3096344"/>
          </a:xfrm>
        </p:spPr>
      </p:pic>
    </p:spTree>
    <p:extLst>
      <p:ext uri="{BB962C8B-B14F-4D97-AF65-F5344CB8AC3E}">
        <p14:creationId xmlns:p14="http://schemas.microsoft.com/office/powerpoint/2010/main" val="29480504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6929486" cy="857256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Участники образовательных отношений</a:t>
            </a:r>
            <a:endParaRPr lang="ru-RU" sz="24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971600" y="1844824"/>
            <a:ext cx="2536851" cy="4268799"/>
          </a:xfrm>
        </p:spPr>
        <p:txBody>
          <a:bodyPr/>
          <a:lstStyle/>
          <a:p>
            <a:r>
              <a:rPr lang="ru-RU" sz="1600" dirty="0" smtClean="0"/>
              <a:t>Участниками образовательных отношений являются воспитанники, родители (законные представители) несовершеннолетних воспитанников, педагогические работники и их представители, организации, осуществляющие образовательную деятельность.</a:t>
            </a:r>
          </a:p>
          <a:p>
            <a:endParaRPr lang="ru-RU" dirty="0"/>
          </a:p>
        </p:txBody>
      </p:sp>
      <p:pic>
        <p:nvPicPr>
          <p:cNvPr id="7" name="Picture 3" descr="C:\Users\Соловьев\Desktop\творческий отчет май 2017г фото\IMG_20160905_1645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5283">
            <a:off x="3732552" y="1479005"/>
            <a:ext cx="3374967" cy="253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4604" flipH="1">
            <a:off x="4983895" y="3689216"/>
            <a:ext cx="3298145" cy="2616088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32" y="1857848"/>
            <a:ext cx="3800434" cy="4300151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475656" y="1827052"/>
            <a:ext cx="2200300" cy="453072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WordArt 4"/>
          <p:cNvSpPr>
            <a:spLocks noChangeArrowheads="1" noChangeShapeType="1" noTextEdit="1"/>
          </p:cNvSpPr>
          <p:nvPr/>
        </p:nvSpPr>
        <p:spPr bwMode="auto">
          <a:xfrm>
            <a:off x="1692275" y="3127375"/>
            <a:ext cx="5022850" cy="949325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dirty="0" smtClean="0">
                <a:latin typeface="Arial" charset="0"/>
              </a:rPr>
              <a:t>Сведения о дошкольном учреждении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R="179705" algn="just">
              <a:lnSpc>
                <a:spcPct val="15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1800" dirty="0">
                <a:ea typeface="Times New Roman" panose="02020603050405020304" pitchFamily="18" charset="0"/>
              </a:rPr>
              <a:t>Муниципальное бюджетное дошкольное образовательное учреждение «Детский сад № 20 комбинированного вида «Кораблик» основан в 1962 году, пущен в эксплуатацию в 1963 году.</a:t>
            </a:r>
          </a:p>
          <a:p>
            <a:pPr eaLnBrk="1" hangingPunct="1">
              <a:lnSpc>
                <a:spcPct val="150000"/>
              </a:lnSpc>
            </a:pPr>
            <a:r>
              <a:rPr lang="ru-RU" sz="1800" dirty="0" smtClean="0"/>
              <a:t>Адрес: </a:t>
            </a:r>
            <a:r>
              <a:rPr lang="ru-RU" sz="1800" dirty="0" err="1" smtClean="0"/>
              <a:t>г.Верхняя</a:t>
            </a:r>
            <a:r>
              <a:rPr lang="ru-RU" sz="1800" dirty="0" smtClean="0"/>
              <a:t> Салда, </a:t>
            </a:r>
            <a:r>
              <a:rPr lang="ru-RU" sz="1800" dirty="0" err="1" smtClean="0"/>
              <a:t>ул.Восточная</a:t>
            </a:r>
            <a:r>
              <a:rPr lang="ru-RU" sz="1800" dirty="0" smtClean="0"/>
              <a:t>, 2а</a:t>
            </a:r>
          </a:p>
          <a:p>
            <a:pPr eaLnBrk="1" hangingPunct="1">
              <a:lnSpc>
                <a:spcPct val="150000"/>
              </a:lnSpc>
            </a:pPr>
            <a:r>
              <a:rPr lang="ru-RU" sz="1800" dirty="0" smtClean="0"/>
              <a:t>Телефон: 5-53-02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900"/>
              </a:spcAft>
            </a:pPr>
            <a:r>
              <a:rPr lang="ru-RU" sz="1800" kern="1400" dirty="0" smtClean="0">
                <a:solidFill>
                  <a:srgbClr val="000000"/>
                </a:solidFill>
              </a:rPr>
              <a:t>Сайт </a:t>
            </a:r>
            <a:r>
              <a:rPr lang="ru-RU" sz="1800" kern="1400" dirty="0">
                <a:solidFill>
                  <a:srgbClr val="000000"/>
                </a:solidFill>
              </a:rPr>
              <a:t>ДОУ — </a:t>
            </a:r>
            <a:r>
              <a:rPr lang="en-US" sz="1800" dirty="0">
                <a:latin typeface="YS Text"/>
                <a:hlinkClick r:id="rId2"/>
              </a:rPr>
              <a:t>https://korablik-mdou20.tvoysadik.ru/sveden/common</a:t>
            </a:r>
            <a:r>
              <a:rPr lang="ru-RU" sz="1800" kern="1400" dirty="0" smtClean="0">
                <a:solidFill>
                  <a:srgbClr val="000000"/>
                </a:solidFill>
              </a:rPr>
              <a:t> (</a:t>
            </a:r>
            <a:r>
              <a:rPr lang="en-US" sz="1800" kern="1400" dirty="0" smtClean="0">
                <a:solidFill>
                  <a:srgbClr val="000000"/>
                </a:solidFill>
              </a:rPr>
              <a:t>http</a:t>
            </a:r>
            <a:r>
              <a:rPr lang="en-US" sz="1800" kern="1400" dirty="0">
                <a:solidFill>
                  <a:srgbClr val="000000"/>
                </a:solidFill>
              </a:rPr>
              <a:t>://</a:t>
            </a:r>
            <a:r>
              <a:rPr lang="en-US" sz="1800" kern="1400" dirty="0" smtClean="0">
                <a:solidFill>
                  <a:srgbClr val="000000"/>
                </a:solidFill>
              </a:rPr>
              <a:t>dskorablik.ru</a:t>
            </a:r>
            <a:r>
              <a:rPr lang="ru-RU" sz="1800" kern="1400" smtClean="0">
                <a:solidFill>
                  <a:srgbClr val="000000"/>
                </a:solidFill>
              </a:rPr>
              <a:t>)</a:t>
            </a:r>
            <a:endParaRPr lang="en-US" sz="1800" kern="14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kern="1400" dirty="0">
                <a:solidFill>
                  <a:srgbClr val="000000"/>
                </a:solidFill>
              </a:rPr>
              <a:t> </a:t>
            </a:r>
            <a:r>
              <a:rPr lang="ru-RU" sz="1800" kern="1400" dirty="0" smtClean="0">
                <a:solidFill>
                  <a:srgbClr val="000000"/>
                </a:solidFill>
              </a:rPr>
              <a:t>З</a:t>
            </a:r>
            <a:r>
              <a:rPr lang="ru-RU" sz="1800" dirty="0" smtClean="0"/>
              <a:t>аведующий - Наталия Петровна Матюшенко</a:t>
            </a:r>
          </a:p>
          <a:p>
            <a:pPr eaLnBrk="1" hangingPunct="1">
              <a:lnSpc>
                <a:spcPct val="150000"/>
              </a:lnSpc>
              <a:buClr>
                <a:srgbClr val="B2B2B2"/>
              </a:buClr>
            </a:pPr>
            <a:r>
              <a:rPr lang="ru-RU" sz="1800" dirty="0" smtClean="0"/>
              <a:t>Режим работы: </a:t>
            </a:r>
            <a:r>
              <a:rPr lang="ru-RU" sz="1800" dirty="0" smtClean="0">
                <a:solidFill>
                  <a:srgbClr val="000000"/>
                </a:solidFill>
              </a:rPr>
              <a:t>10.30ч. (7.15 </a:t>
            </a:r>
            <a:r>
              <a:rPr lang="ru-RU" sz="1800" dirty="0">
                <a:solidFill>
                  <a:srgbClr val="000000"/>
                </a:solidFill>
              </a:rPr>
              <a:t>до </a:t>
            </a:r>
            <a:r>
              <a:rPr lang="ru-RU" sz="1800" dirty="0" smtClean="0">
                <a:solidFill>
                  <a:srgbClr val="000000"/>
                </a:solidFill>
              </a:rPr>
              <a:t>17.45)</a:t>
            </a:r>
            <a:endParaRPr lang="ru-RU" sz="1800" dirty="0">
              <a:solidFill>
                <a:srgbClr val="000000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</a:pPr>
            <a:endParaRPr lang="ru-RU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>
          <a:xfrm>
            <a:off x="914400" y="277813"/>
            <a:ext cx="7772400" cy="847725"/>
          </a:xfrm>
        </p:spPr>
        <p:txBody>
          <a:bodyPr/>
          <a:lstStyle/>
          <a:p>
            <a:pPr eaLnBrk="1" hangingPunct="1"/>
            <a:r>
              <a:rPr lang="ru-RU" sz="2000" dirty="0" smtClean="0">
                <a:latin typeface="Arial" charset="0"/>
              </a:rPr>
              <a:t>Установлен статус муниципального бюджетного дошкольного образовательного учреждения</a:t>
            </a:r>
          </a:p>
        </p:txBody>
      </p:sp>
      <p:sp>
        <p:nvSpPr>
          <p:cNvPr id="7171" name="Rectangle 7"/>
          <p:cNvSpPr>
            <a:spLocks noGrp="1" noChangeArrowheads="1"/>
          </p:cNvSpPr>
          <p:nvPr>
            <p:ph type="body" sz="half" idx="3"/>
          </p:nvPr>
        </p:nvSpPr>
        <p:spPr>
          <a:xfrm>
            <a:off x="4859338" y="1773238"/>
            <a:ext cx="3814762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2100" dirty="0" smtClean="0"/>
          </a:p>
          <a:p>
            <a:pPr eaLnBrk="1" hangingPunct="1">
              <a:lnSpc>
                <a:spcPct val="80000"/>
              </a:lnSpc>
            </a:pPr>
            <a:endParaRPr lang="ru-RU" sz="2100" dirty="0" smtClean="0"/>
          </a:p>
          <a:p>
            <a:pPr eaLnBrk="1" hangingPunct="1">
              <a:lnSpc>
                <a:spcPct val="80000"/>
              </a:lnSpc>
            </a:pPr>
            <a:endParaRPr lang="ru-RU" sz="2100" dirty="0" smtClean="0"/>
          </a:p>
          <a:p>
            <a:pPr eaLnBrk="1" hangingPunct="1">
              <a:lnSpc>
                <a:spcPct val="80000"/>
              </a:lnSpc>
            </a:pPr>
            <a:endParaRPr lang="ru-RU" sz="2100" dirty="0" smtClean="0"/>
          </a:p>
          <a:p>
            <a:pPr eaLnBrk="1" hangingPunct="1">
              <a:lnSpc>
                <a:spcPct val="80000"/>
              </a:lnSpc>
            </a:pPr>
            <a:r>
              <a:rPr lang="ru-RU" sz="2100" dirty="0" smtClean="0"/>
              <a:t>Лицензия на право осуществления образовательной деятельности</a:t>
            </a:r>
            <a:r>
              <a:rPr lang="en-US" sz="2100" dirty="0" smtClean="0"/>
              <a:t> – </a:t>
            </a:r>
            <a:r>
              <a:rPr lang="ru-RU" sz="2100" dirty="0" smtClean="0"/>
              <a:t>бессрочная</a:t>
            </a:r>
            <a:r>
              <a:rPr lang="en-US" sz="2100" dirty="0" smtClean="0"/>
              <a:t> </a:t>
            </a:r>
          </a:p>
          <a:p>
            <a:pPr eaLnBrk="1" hangingPunct="1">
              <a:lnSpc>
                <a:spcPct val="80000"/>
              </a:lnSpc>
            </a:pPr>
            <a:endParaRPr lang="ru-RU" sz="2100" dirty="0" smtClean="0"/>
          </a:p>
        </p:txBody>
      </p:sp>
      <p:graphicFrame>
        <p:nvGraphicFramePr>
          <p:cNvPr id="7174" name="Object 6"/>
          <p:cNvGraphicFramePr>
            <a:graphicFrameLocks noChangeAspect="1"/>
          </p:cNvGraphicFramePr>
          <p:nvPr/>
        </p:nvGraphicFramePr>
        <p:xfrm>
          <a:off x="1285852" y="1714488"/>
          <a:ext cx="3000396" cy="4238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" name="PDF" r:id="rId3" imgW="0" imgH="0" progId="FoxitReader.Document">
                  <p:embed/>
                </p:oleObj>
              </mc:Choice>
              <mc:Fallback>
                <p:oleObj name="PDF" r:id="rId3" imgW="0" imgH="0" progId="FoxitReader.Document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52" y="1714488"/>
                        <a:ext cx="3000396" cy="42389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11560" y="1700807"/>
            <a:ext cx="3960440" cy="4680521"/>
          </a:xfrm>
        </p:spPr>
        <p:txBody>
          <a:bodyPr/>
          <a:lstStyle/>
          <a:p>
            <a:pPr marR="179705" lvl="0" algn="just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dirty="0">
                <a:ea typeface="Arial" panose="020B0604020202020204" pitchFamily="34" charset="0"/>
              </a:rPr>
              <a:t>Помещение и участок соответствуют государственным санитарно-эпидемиологическим требованиям к устройству правилам и нормативам работы ДОУ </a:t>
            </a:r>
            <a:r>
              <a:rPr lang="ru-RU" sz="1600" dirty="0" err="1">
                <a:ea typeface="Arial" panose="020B0604020202020204" pitchFamily="34" charset="0"/>
              </a:rPr>
              <a:t>СанПин</a:t>
            </a:r>
            <a:r>
              <a:rPr lang="ru-RU" sz="1600" dirty="0">
                <a:ea typeface="Arial" panose="020B0604020202020204" pitchFamily="34" charset="0"/>
              </a:rPr>
              <a:t>, нормам и правилам пожарной безопасности. </a:t>
            </a:r>
            <a:r>
              <a:rPr lang="ru-RU" sz="1600" dirty="0" smtClean="0">
                <a:ea typeface="Arial" panose="020B0604020202020204" pitchFamily="34" charset="0"/>
              </a:rPr>
              <a:t>Развивающая </a:t>
            </a:r>
            <a:r>
              <a:rPr lang="ru-RU" sz="1600" dirty="0">
                <a:ea typeface="Arial" panose="020B0604020202020204" pitchFamily="34" charset="0"/>
              </a:rPr>
              <a:t>среда детского сада организована с учетом интересов детей и отвечает их возрастным особенностям и требованиям ФГОС ДО.</a:t>
            </a:r>
          </a:p>
          <a:p>
            <a:endParaRPr lang="ru-RU" sz="1800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844824"/>
            <a:ext cx="2222599" cy="3951288"/>
          </a:xfrm>
        </p:spPr>
      </p:pic>
    </p:spTree>
    <p:extLst>
      <p:ext uri="{BB962C8B-B14F-4D97-AF65-F5344CB8AC3E}">
        <p14:creationId xmlns:p14="http://schemas.microsoft.com/office/powerpoint/2010/main" val="2759725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Основной структурной единицей дошкольного образовательного учреждения является группа детей дошкольного </a:t>
            </a:r>
            <a:r>
              <a:rPr lang="ru-RU" sz="2000" dirty="0" smtClean="0">
                <a:solidFill>
                  <a:srgbClr val="000000"/>
                </a:solidFill>
                <a:latin typeface="Arial"/>
                <a:ea typeface="+mn-ea"/>
                <a:cs typeface="+mn-cs"/>
              </a:rPr>
              <a:t>возраста</a:t>
            </a:r>
            <a:endParaRPr lang="ru-RU" sz="2000" dirty="0"/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921429" y="1988840"/>
            <a:ext cx="3810000" cy="4464496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ru-RU" sz="1600" dirty="0" smtClean="0"/>
              <a:t>В учреждении </a:t>
            </a:r>
            <a:r>
              <a:rPr lang="ru-RU" sz="1600" dirty="0"/>
              <a:t>функционирует 6 групп, из них: </a:t>
            </a:r>
            <a:endParaRPr lang="ru-RU" sz="1600" dirty="0" smtClean="0"/>
          </a:p>
          <a:p>
            <a:pPr lvl="0">
              <a:lnSpc>
                <a:spcPct val="150000"/>
              </a:lnSpc>
            </a:pPr>
            <a:r>
              <a:rPr lang="ru-RU" sz="1600" dirty="0" smtClean="0"/>
              <a:t>1 </a:t>
            </a:r>
            <a:r>
              <a:rPr lang="ru-RU" sz="1600" dirty="0"/>
              <a:t>группа для детей раннего возраста (от 1.5 до 3 лет), </a:t>
            </a:r>
            <a:endParaRPr lang="ru-RU" sz="1600" dirty="0" smtClean="0"/>
          </a:p>
          <a:p>
            <a:pPr lvl="0">
              <a:lnSpc>
                <a:spcPct val="150000"/>
              </a:lnSpc>
            </a:pPr>
            <a:r>
              <a:rPr lang="ru-RU" sz="1600" dirty="0" smtClean="0"/>
              <a:t>1 </a:t>
            </a:r>
            <a:r>
              <a:rPr lang="ru-RU" sz="1600" dirty="0"/>
              <a:t>младшая группа (от 3 до 4 лет), </a:t>
            </a:r>
            <a:endParaRPr lang="ru-RU" sz="1600" dirty="0" smtClean="0"/>
          </a:p>
          <a:p>
            <a:pPr lvl="0">
              <a:lnSpc>
                <a:spcPct val="150000"/>
              </a:lnSpc>
            </a:pPr>
            <a:r>
              <a:rPr lang="ru-RU" sz="1600" dirty="0" smtClean="0"/>
              <a:t>1 </a:t>
            </a:r>
            <a:r>
              <a:rPr lang="ru-RU" sz="1600" dirty="0"/>
              <a:t>средняя группа (от 4 до 5 лет), </a:t>
            </a:r>
            <a:endParaRPr lang="ru-RU" sz="1600" dirty="0" smtClean="0"/>
          </a:p>
          <a:p>
            <a:pPr lvl="0">
              <a:lnSpc>
                <a:spcPct val="150000"/>
              </a:lnSpc>
            </a:pPr>
            <a:r>
              <a:rPr lang="ru-RU" sz="1600" dirty="0" smtClean="0"/>
              <a:t>1 группа для детей старшего возраста,</a:t>
            </a:r>
          </a:p>
          <a:p>
            <a:pPr lvl="0">
              <a:lnSpc>
                <a:spcPct val="150000"/>
              </a:lnSpc>
            </a:pPr>
            <a:r>
              <a:rPr lang="ru-RU" sz="1600" dirty="0" smtClean="0"/>
              <a:t>2 группы компенсирующей направленности для </a:t>
            </a:r>
            <a:r>
              <a:rPr lang="ru-RU" sz="1600" dirty="0"/>
              <a:t>детей с тяжелыми нарушениями речи.</a:t>
            </a:r>
          </a:p>
        </p:txBody>
      </p:sp>
      <p:pic>
        <p:nvPicPr>
          <p:cNvPr id="13" name="Объект 12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797553"/>
            <a:ext cx="3017614" cy="4023486"/>
          </a:xfrm>
        </p:spPr>
      </p:pic>
    </p:spTree>
    <p:extLst>
      <p:ext uri="{BB962C8B-B14F-4D97-AF65-F5344CB8AC3E}">
        <p14:creationId xmlns:p14="http://schemas.microsoft.com/office/powerpoint/2010/main" val="362075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062955"/>
          </a:xfrm>
        </p:spPr>
        <p:txBody>
          <a:bodyPr/>
          <a:lstStyle/>
          <a:p>
            <a:pPr marL="342900" lvl="0" indent="180340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rgbClr val="000000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0000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  <a:r>
              <a:rPr lang="ru-RU" sz="1800" dirty="0">
                <a:solidFill>
                  <a:srgbClr val="000000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  <a:t>позволяет реализовать несколько основополагающих функций дошкольного уровня образования:</a:t>
            </a:r>
            <a:br>
              <a:rPr lang="ru-RU" sz="1800" dirty="0">
                <a:solidFill>
                  <a:srgbClr val="000000"/>
                </a:solidFill>
                <a:latin typeface="Arial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180340" algn="just">
              <a:lnSpc>
                <a:spcPct val="150000"/>
              </a:lnSpc>
              <a:spcAft>
                <a:spcPts val="0"/>
              </a:spcAft>
            </a:pPr>
            <a:endParaRPr lang="ru-RU" sz="16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RU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обучение </a:t>
            </a: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и воспитание ребёнка дошкольного возраста как гражданина Российской Федерации, формирование основ его гражданской и культурной идентичности на соответствующем его возрасту содержании доступными средствами;</a:t>
            </a: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RU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разработку </a:t>
            </a: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содержания дошкольного образования в ДОО в соответствии с ФОП ДО, ориентированного на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культуру своей семьи, большой и малой родины.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817015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>
                <a:latin typeface="+mn-lt"/>
                <a:ea typeface="Calibri" panose="020F0502020204030204" pitchFamily="34" charset="0"/>
              </a:rPr>
              <a:t>Структура Программы соответствует структуре ФОП ДО и включает три раздела: целевой, содержательный и организационный</a:t>
            </a:r>
            <a:endParaRPr lang="ru-RU" sz="2000" dirty="0">
              <a:latin typeface="+mn-lt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914400" y="1600200"/>
            <a:ext cx="7772400" cy="5069160"/>
          </a:xfrm>
        </p:spPr>
        <p:txBody>
          <a:bodyPr/>
          <a:lstStyle/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Программа определяет объём и содержание образовательной деятельности в ДОО и планируемые результаты освоения образовательной программы, включает обязательную часть, соответствующую ФОП ДО в объёме не менее 60 % и часть, формируемую участниками образовательных отношений, которая составляет не более 40 %.</a:t>
            </a:r>
          </a:p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RU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Вариативная </a:t>
            </a: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часть ориентирована на специфику социокультурных и иных условий, в том числе региональных, в которых осуществляется образовательная деятельность; сложившиеся традиции ДОО; выбор парциальных образовательных программ и форм организации работы с детьми, которые в наибольшей степени соответствуют потребностям и интересам детей, а также возможностям педагогического коллектива и ДОО в целом.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2332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Цель Программы</a:t>
            </a:r>
            <a:endParaRPr lang="ru-RU" sz="20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600200"/>
            <a:ext cx="7772400" cy="4781128"/>
          </a:xfrm>
        </p:spPr>
        <p:txBody>
          <a:bodyPr/>
          <a:lstStyle/>
          <a:p>
            <a:pPr indent="180340" algn="just">
              <a:lnSpc>
                <a:spcPct val="150000"/>
              </a:lnSpc>
              <a:spcAft>
                <a:spcPts val="0"/>
              </a:spcAft>
            </a:pPr>
            <a:r>
              <a:rPr lang="ru-RU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Разностороннее </a:t>
            </a: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развитие ребёнка в период дошкольного детства с учётом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традиций.</a:t>
            </a: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1600" dirty="0">
                <a:ea typeface="Calibri" panose="020F0502020204030204" pitchFamily="34" charset="0"/>
                <a:cs typeface="Times New Roman" panose="02020603050405020304" pitchFamily="18" charset="0"/>
              </a:rPr>
              <a:t>К традиционным российским духовно-нравственным ценностям относятся, прежде всего, жизнь,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</a:t>
            </a:r>
            <a:r>
              <a:rPr lang="ru-RU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народов России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8232322"/>
      </p:ext>
    </p:extLst>
  </p:cSld>
  <p:clrMapOvr>
    <a:masterClrMapping/>
  </p:clrMapOvr>
</p:sld>
</file>

<file path=ppt/theme/theme1.xml><?xml version="1.0" encoding="utf-8"?>
<a:theme xmlns:a="http://schemas.openxmlformats.org/drawingml/2006/main" name="Слои">
  <a:themeElements>
    <a:clrScheme name="Слои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Layers</Template>
  <TotalTime>802</TotalTime>
  <Words>2080</Words>
  <Application>Microsoft Office PowerPoint</Application>
  <PresentationFormat>Экран (4:3)</PresentationFormat>
  <Paragraphs>150</Paragraphs>
  <Slides>29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8" baseType="lpstr">
      <vt:lpstr>Arial</vt:lpstr>
      <vt:lpstr>Calibri</vt:lpstr>
      <vt:lpstr>Cambria</vt:lpstr>
      <vt:lpstr>Symbol</vt:lpstr>
      <vt:lpstr>Times New Roman</vt:lpstr>
      <vt:lpstr>Wingdings</vt:lpstr>
      <vt:lpstr>YS Text</vt:lpstr>
      <vt:lpstr>Слои</vt:lpstr>
      <vt:lpstr>PDF</vt:lpstr>
      <vt:lpstr>Презентация PowerPoint</vt:lpstr>
      <vt:lpstr>Образовательная программа дошкольного образования МБДОУ №20 «Кораблик» разработана в соответствии с:</vt:lpstr>
      <vt:lpstr>Сведения о дошкольном учреждении</vt:lpstr>
      <vt:lpstr>Установлен статус муниципального бюджетного дошкольного образовательного учреждения</vt:lpstr>
      <vt:lpstr>Презентация PowerPoint</vt:lpstr>
      <vt:lpstr>Основной структурной единицей дошкольного образовательного учреждения является группа детей дошкольного возраста</vt:lpstr>
      <vt:lpstr> Программа позволяет реализовать несколько основополагающих функций дошкольного уровня образования: </vt:lpstr>
      <vt:lpstr>Структура Программы соответствует структуре ФОП ДО и включает три раздела: целевой, содержательный и организационный</vt:lpstr>
      <vt:lpstr>Цель Программы</vt:lpstr>
      <vt:lpstr>Задачи Программы</vt:lpstr>
      <vt:lpstr>Принципы и подходы, определённые Федеральным государственным образовательным стандартом дошкольного образования</vt:lpstr>
      <vt:lpstr>Психолого-педагогическая диагностика</vt:lpstr>
      <vt:lpstr>Содержание Программы обеспечивает развитие личности, мотивации и способностей детей в различных видах деятельности и охватывает следующие образовательные области:</vt:lpstr>
      <vt:lpstr>Образовательная область  «Социально-коммуникативное развитие»</vt:lpstr>
      <vt:lpstr>Образовательная область «Познавательное развитие»</vt:lpstr>
      <vt:lpstr>Образовательная область  «Речевое развитие»</vt:lpstr>
      <vt:lpstr>Образовательная область  «Художественно-эстетическое развитие»</vt:lpstr>
      <vt:lpstr>Образовательная область «Физическое развитие»</vt:lpstr>
      <vt:lpstr>Виды деятельности для детей раннего возраста (1,5 год - 3 года):</vt:lpstr>
      <vt:lpstr>Виды деятельности для детей дошкольного возраста (3 года - 7 лет):</vt:lpstr>
      <vt:lpstr>Взаимодействие ДОУ с семьями воспитанников</vt:lpstr>
      <vt:lpstr>Принципы взаимодействия с родителями</vt:lpstr>
      <vt:lpstr>Формы взаимодействия с родителями (законными представителями)</vt:lpstr>
      <vt:lpstr>Формы взаимодействия с родителями (законными представителями)</vt:lpstr>
      <vt:lpstr>Совместная деятельность педагогов, родителей, детей</vt:lpstr>
      <vt:lpstr>Организационный раздел содержит:</vt:lpstr>
      <vt:lpstr>Участники образовательных отношений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uzer</dc:creator>
  <cp:lastModifiedBy>Пользователь</cp:lastModifiedBy>
  <cp:revision>49</cp:revision>
  <dcterms:created xsi:type="dcterms:W3CDTF">2009-06-15T04:41:56Z</dcterms:created>
  <dcterms:modified xsi:type="dcterms:W3CDTF">2024-12-25T03:46:01Z</dcterms:modified>
</cp:coreProperties>
</file>