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63" r:id="rId3"/>
    <p:sldId id="264" r:id="rId4"/>
    <p:sldId id="288" r:id="rId5"/>
    <p:sldId id="315" r:id="rId6"/>
    <p:sldId id="316" r:id="rId7"/>
    <p:sldId id="318" r:id="rId8"/>
    <p:sldId id="339" r:id="rId9"/>
    <p:sldId id="319" r:id="rId10"/>
    <p:sldId id="320" r:id="rId11"/>
    <p:sldId id="321" r:id="rId12"/>
    <p:sldId id="338" r:id="rId13"/>
    <p:sldId id="322" r:id="rId14"/>
    <p:sldId id="323" r:id="rId15"/>
    <p:sldId id="340" r:id="rId16"/>
    <p:sldId id="341" r:id="rId17"/>
    <p:sldId id="324" r:id="rId18"/>
    <p:sldId id="325" r:id="rId19"/>
    <p:sldId id="326" r:id="rId20"/>
    <p:sldId id="327" r:id="rId21"/>
    <p:sldId id="331" r:id="rId22"/>
    <p:sldId id="332" r:id="rId23"/>
    <p:sldId id="333" r:id="rId24"/>
    <p:sldId id="334" r:id="rId25"/>
    <p:sldId id="336" r:id="rId26"/>
    <p:sldId id="337" r:id="rId27"/>
    <p:sldId id="302" r:id="rId28"/>
    <p:sldId id="29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AFD-AA0C-4C5B-B487-51FDD259C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7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DAFB1-E0E7-4BF6-9D17-F824768EA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DAFB1-E0E7-4BF6-9D17-F824768EA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7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DAFB1-E0E7-4BF6-9D17-F824768EA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6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DAFB1-E0E7-4BF6-9D17-F824768EA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19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DAFB1-E0E7-4BF6-9D17-F824768EA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6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5A802-4DD7-47BC-9B18-4C84BFB3EA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8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9A88-F5F3-479B-89B9-73F1D8A2A2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852A-F9C3-4F46-91C9-7E5A24900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0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D793-6B53-456F-9DFF-D2CA7270D4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25B4-17F0-4AFB-AC02-8E819276E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7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7F922-44D8-4FE3-B8D6-26BCA4D521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6D349-1565-45B3-B3D0-74DC61E48C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8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5C1E2-8852-4D46-9DCA-8E9394FD5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339C4-7F5F-4E60-829E-D0140C93B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CCC9E-25ED-4302-9D7A-68ACB8C792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B3EBB-DBA6-448E-B0FC-FCBEE57EC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3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54DAFB1-E0E7-4BF6-9D17-F824768EA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rablik-mdou20.tvoysadik.ru/sveden/comm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MERI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36613"/>
            <a:ext cx="2519363" cy="2500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3528" y="4005064"/>
            <a:ext cx="6768727" cy="20162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>
                <a:latin typeface="+mj-lt"/>
              </a:rPr>
              <a:t>Краткая  презентация </a:t>
            </a:r>
          </a:p>
          <a:p>
            <a:pPr algn="ctr"/>
            <a:r>
              <a:rPr lang="ru-RU" sz="2800" dirty="0" smtClean="0">
                <a:latin typeface="+mj-lt"/>
              </a:rPr>
              <a:t>Адаптированной основной </a:t>
            </a:r>
          </a:p>
          <a:p>
            <a:pPr algn="ctr"/>
            <a:r>
              <a:rPr lang="ru-RU" sz="2800" dirty="0" smtClean="0">
                <a:latin typeface="+mj-lt"/>
              </a:rPr>
              <a:t>образовательной программы</a:t>
            </a:r>
            <a:endParaRPr lang="ru-RU" sz="2800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МБДОУ №20 «Кораблик»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347713" cy="515144"/>
          </a:xfrm>
        </p:spPr>
        <p:txBody>
          <a:bodyPr/>
          <a:lstStyle/>
          <a:p>
            <a:r>
              <a:rPr lang="ru-RU" sz="2000" dirty="0">
                <a:latin typeface="+mn-lt"/>
                <a:ea typeface="Calibri" panose="020F0502020204030204" pitchFamily="34" charset="0"/>
              </a:rPr>
              <a:t>Задачи Программы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775792"/>
            <a:ext cx="6734855" cy="582156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200" dirty="0">
                <a:cs typeface="Arial" panose="020B0604020202020204" pitchFamily="34" charset="0"/>
              </a:rPr>
              <a:t>обеспечивать условия для охраны и укрепления психофизического здоровья детей, их эмоционального благополучия и </a:t>
            </a:r>
            <a:r>
              <a:rPr lang="ru-RU" sz="1200" dirty="0" smtClean="0">
                <a:cs typeface="Arial" panose="020B0604020202020204" pitchFamily="34" charset="0"/>
              </a:rPr>
              <a:t>полноценного развития </a:t>
            </a:r>
            <a:r>
              <a:rPr lang="ru-RU" sz="1200" dirty="0">
                <a:cs typeface="Arial" panose="020B0604020202020204" pitchFamily="34" charset="0"/>
              </a:rPr>
              <a:t>каждого ребенка с учетом индивидуальных особенностей, осуществление необходимой коррекции недостатков в физическом и психическом развитии </a:t>
            </a:r>
            <a:r>
              <a:rPr lang="ru-RU" sz="1200" dirty="0" smtClean="0">
                <a:cs typeface="Arial" panose="020B0604020202020204" pitchFamily="34" charset="0"/>
              </a:rPr>
              <a:t>детей,</a:t>
            </a: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200" dirty="0" smtClean="0">
                <a:cs typeface="Arial" panose="020B0604020202020204" pitchFamily="34" charset="0"/>
              </a:rPr>
              <a:t>способствовать </a:t>
            </a:r>
            <a:r>
              <a:rPr lang="ru-RU" sz="1200" dirty="0">
                <a:cs typeface="Arial" panose="020B0604020202020204" pitchFamily="34" charset="0"/>
              </a:rPr>
              <a:t>овладению детьми самостоятельной, связной, грамматически правильной речью и коммуникативными </a:t>
            </a:r>
            <a:r>
              <a:rPr lang="ru-RU" sz="1200" dirty="0" smtClean="0">
                <a:cs typeface="Arial" panose="020B0604020202020204" pitchFamily="34" charset="0"/>
              </a:rPr>
              <a:t>навыками фонетической </a:t>
            </a:r>
            <a:r>
              <a:rPr lang="ru-RU" sz="1200" dirty="0">
                <a:cs typeface="Arial" panose="020B0604020202020204" pitchFamily="34" charset="0"/>
              </a:rPr>
              <a:t>системой русского языка, элементами грамоты</a:t>
            </a:r>
            <a:r>
              <a:rPr lang="ru-RU" sz="1200" dirty="0" smtClean="0"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200" dirty="0" smtClean="0">
                <a:cs typeface="Arial" panose="020B0604020202020204" pitchFamily="34" charset="0"/>
              </a:rPr>
              <a:t>создание </a:t>
            </a:r>
            <a:r>
              <a:rPr lang="ru-RU" sz="1200" dirty="0">
                <a:cs typeface="Arial" panose="020B0604020202020204" pitchFamily="34" charset="0"/>
              </a:rPr>
              <a:t>благоприятных условий для развития детей в соответствии с их возрастными и индивидуальными особенностями, </a:t>
            </a:r>
            <a:r>
              <a:rPr lang="ru-RU" sz="1200" dirty="0" smtClean="0">
                <a:cs typeface="Arial" panose="020B0604020202020204" pitchFamily="34" charset="0"/>
              </a:rPr>
              <a:t>развитие способностей </a:t>
            </a:r>
            <a:r>
              <a:rPr lang="ru-RU" sz="1200" dirty="0">
                <a:cs typeface="Arial" panose="020B0604020202020204" pitchFamily="34" charset="0"/>
              </a:rPr>
              <a:t>и творческого потенциала каждого ребенка как субъекта отношений с другими детьми, взрослыми и миром; </a:t>
            </a:r>
            <a:endParaRPr lang="ru-RU" sz="1200" dirty="0" smtClean="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200" dirty="0" smtClean="0">
                <a:cs typeface="Arial" panose="020B0604020202020204" pitchFamily="34" charset="0"/>
              </a:rPr>
              <a:t>формирование </a:t>
            </a:r>
            <a:r>
              <a:rPr lang="ru-RU" sz="1200" dirty="0">
                <a:cs typeface="Arial" panose="020B0604020202020204" pitchFamily="34" charset="0"/>
              </a:rPr>
              <a:t>общей культуры личности детей, развитие их социальных, нравственных, эстетических, </a:t>
            </a:r>
            <a:r>
              <a:rPr lang="ru-RU" sz="1200" dirty="0" smtClean="0">
                <a:cs typeface="Arial" panose="020B0604020202020204" pitchFamily="34" charset="0"/>
              </a:rPr>
              <a:t>интеллектуальных, физических </a:t>
            </a:r>
            <a:r>
              <a:rPr lang="ru-RU" sz="1200" dirty="0">
                <a:cs typeface="Arial" panose="020B0604020202020204" pitchFamily="34" charset="0"/>
              </a:rPr>
              <a:t>качеств, инициативности, самостоятельности и ответственности, формирование предпосылок учебной деятельности; </a:t>
            </a:r>
            <a:endParaRPr lang="ru-RU" sz="1200" dirty="0" smtClean="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200" dirty="0" smtClean="0">
                <a:cs typeface="Arial" panose="020B0604020202020204" pitchFamily="34" charset="0"/>
              </a:rPr>
              <a:t>создание </a:t>
            </a:r>
            <a:r>
              <a:rPr lang="ru-RU" sz="1200" dirty="0">
                <a:cs typeface="Arial" panose="020B0604020202020204" pitchFamily="34" charset="0"/>
              </a:rPr>
              <a:t>социокультурной среды, соответствующей возрастным и индивидуальным особенностям детей; </a:t>
            </a:r>
            <a:endParaRPr lang="ru-RU" sz="1200" dirty="0" smtClean="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200" dirty="0" smtClean="0">
                <a:cs typeface="Arial" panose="020B0604020202020204" pitchFamily="34" charset="0"/>
              </a:rPr>
              <a:t>обеспечение </a:t>
            </a:r>
            <a:r>
              <a:rPr lang="ru-RU" sz="1200" dirty="0">
                <a:cs typeface="Arial" panose="020B0604020202020204" pitchFamily="34" charset="0"/>
              </a:rPr>
              <a:t>преемственности в работе детского сада и начальной школы </a:t>
            </a:r>
          </a:p>
        </p:txBody>
      </p:sp>
    </p:spTree>
    <p:extLst>
      <p:ext uri="{BB962C8B-B14F-4D97-AF65-F5344CB8AC3E}">
        <p14:creationId xmlns:p14="http://schemas.microsoft.com/office/powerpoint/2010/main" val="396800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17" y="188640"/>
            <a:ext cx="6347713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  <a:ea typeface="Calibri" panose="020F0502020204030204" pitchFamily="34" charset="0"/>
              </a:rPr>
              <a:t>Принципы </a:t>
            </a:r>
            <a:r>
              <a:rPr lang="ru-RU" sz="2000" dirty="0">
                <a:latin typeface="+mn-lt"/>
                <a:ea typeface="Calibri" panose="020F0502020204030204" pitchFamily="34" charset="0"/>
              </a:rPr>
              <a:t>и подходы, определённые Федеральным государственным образовательным стандартом дошкольного образования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7" y="1268760"/>
            <a:ext cx="7125311" cy="54726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Индивидуализации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Учета </a:t>
            </a:r>
            <a:r>
              <a:rPr lang="ru-RU" sz="1600" dirty="0">
                <a:cs typeface="Arial" panose="020B0604020202020204" pitchFamily="34" charset="0"/>
              </a:rPr>
              <a:t>возможностей, особенностей развития и потребностей каждого </a:t>
            </a:r>
            <a:r>
              <a:rPr lang="ru-RU" sz="1600" dirty="0" smtClean="0">
                <a:cs typeface="Arial" panose="020B0604020202020204" pitchFamily="34" charset="0"/>
              </a:rPr>
              <a:t>ребенка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Признания </a:t>
            </a:r>
            <a:r>
              <a:rPr lang="ru-RU" sz="1600" dirty="0">
                <a:cs typeface="Arial" panose="020B0604020202020204" pitchFamily="34" charset="0"/>
              </a:rPr>
              <a:t>каждого ребенка полноправным участником образовательного </a:t>
            </a:r>
            <a:r>
              <a:rPr lang="ru-RU" sz="1600" dirty="0" smtClean="0">
                <a:cs typeface="Arial" panose="020B0604020202020204" pitchFamily="34" charset="0"/>
              </a:rPr>
              <a:t>процесса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Поддержки </a:t>
            </a:r>
            <a:r>
              <a:rPr lang="ru-RU" sz="1600" dirty="0">
                <a:cs typeface="Arial" panose="020B0604020202020204" pitchFamily="34" charset="0"/>
              </a:rPr>
              <a:t>детской инициативы и формирования познавательных интересов каждого </a:t>
            </a:r>
            <a:r>
              <a:rPr lang="ru-RU" sz="1600" dirty="0" smtClean="0">
                <a:cs typeface="Arial" panose="020B0604020202020204" pitchFamily="34" charset="0"/>
              </a:rPr>
              <a:t>ребенка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Интеграции </a:t>
            </a:r>
            <a:r>
              <a:rPr lang="ru-RU" sz="1600" dirty="0">
                <a:cs typeface="Arial" panose="020B0604020202020204" pitchFamily="34" charset="0"/>
              </a:rPr>
              <a:t>усилий </a:t>
            </a:r>
            <a:r>
              <a:rPr lang="ru-RU" sz="1600" dirty="0" smtClean="0">
                <a:cs typeface="Arial" panose="020B0604020202020204" pitchFamily="34" charset="0"/>
              </a:rPr>
              <a:t>специалистов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Конкретности </a:t>
            </a:r>
            <a:r>
              <a:rPr lang="ru-RU" sz="1600" dirty="0">
                <a:cs typeface="Arial" panose="020B0604020202020204" pitchFamily="34" charset="0"/>
              </a:rPr>
              <a:t>и доступности учебного </a:t>
            </a:r>
            <a:r>
              <a:rPr lang="ru-RU" sz="1600" dirty="0" smtClean="0">
                <a:cs typeface="Arial" panose="020B0604020202020204" pitchFamily="34" charset="0"/>
              </a:rPr>
              <a:t>материала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Постепенности </a:t>
            </a:r>
            <a:r>
              <a:rPr lang="ru-RU" sz="1600" dirty="0">
                <a:cs typeface="Arial" panose="020B0604020202020204" pitchFamily="34" charset="0"/>
              </a:rPr>
              <a:t>подачи учебного </a:t>
            </a:r>
            <a:r>
              <a:rPr lang="ru-RU" sz="1600" dirty="0" smtClean="0">
                <a:cs typeface="Arial" panose="020B0604020202020204" pitchFamily="34" charset="0"/>
              </a:rPr>
              <a:t>материала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Концентрического </a:t>
            </a:r>
            <a:r>
              <a:rPr lang="ru-RU" sz="1600" dirty="0">
                <a:cs typeface="Arial" panose="020B0604020202020204" pitchFamily="34" charset="0"/>
              </a:rPr>
              <a:t>наращивания информации в последующих возрастных группах во всех пяти образовательных </a:t>
            </a:r>
            <a:r>
              <a:rPr lang="ru-RU" sz="1600" dirty="0" smtClean="0">
                <a:cs typeface="Arial" panose="020B0604020202020204" pitchFamily="34" charset="0"/>
              </a:rPr>
              <a:t>областях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4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47713" cy="1320800"/>
          </a:xfrm>
        </p:spPr>
        <p:txBody>
          <a:bodyPr>
            <a:noAutofit/>
          </a:bodyPr>
          <a:lstStyle/>
          <a:p>
            <a:pPr indent="180340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Программа определяет базовое содержание образовательных областей с учетом возрастных и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индивидуальных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особенностей обучающихся в различных видах деятельности, таких как: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7128792" cy="5157192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Предметная деятельность.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Игровая (сюжетно-ролевая игра, игра с правилами и другие виды игры).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Коммуникативная (общение и взаимодействие с педагогическим работником и другими детьми).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Познавательно-исследовательская (исследование и познание природного и социального миров в процессе наблюдения и взаимодействия с ними), а также такими видами активности ребенка, как: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Восприятие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художественной литературы и фольклора;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Самообслуживание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и элементарный бытовой труд (в помещении и на улице);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Конструирование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из разного материала, включая конструкторы, модули, бумагу, природный и иной материал;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Изобразительная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(рисование, лепка, аппликация);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Музыкальная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Двигательная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(овладение основными движениями) форма активности ребенка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029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8475"/>
            <a:ext cx="6347713" cy="556229"/>
          </a:xfrm>
        </p:spPr>
        <p:txBody>
          <a:bodyPr>
            <a:normAutofit/>
          </a:bodyPr>
          <a:lstStyle/>
          <a:p>
            <a:r>
              <a:rPr lang="ru-RU" sz="2400" dirty="0"/>
              <a:t>Система оценки планируемых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6166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/>
              <a:t>Необходимым условием реализации образовательной «Программы» для детей с ТНР является проведение комплексного </a:t>
            </a:r>
            <a:r>
              <a:rPr lang="ru-RU" sz="1200" dirty="0" smtClean="0"/>
              <a:t>психолого-педагогического </a:t>
            </a:r>
            <a:r>
              <a:rPr lang="ru-RU" sz="1200" dirty="0"/>
              <a:t>обследования. </a:t>
            </a:r>
            <a:endParaRPr lang="ru-RU" sz="12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200" dirty="0"/>
              <a:t>Реализация Программы предполагает оценку индивидуального развития детей. Такая оценка производится педагогическим работником в ходе: </a:t>
            </a:r>
            <a:endParaRPr lang="ru-RU" sz="1200" dirty="0" smtClean="0"/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педагогической </a:t>
            </a:r>
            <a:r>
              <a:rPr lang="ru-RU" sz="1200" dirty="0"/>
              <a:t>диагностики (оценки индивидуального развития дошкольников, связанной с оценкой эффективности педагогических действий и лежащей в основе их дальнейшего планирования</a:t>
            </a:r>
            <a:r>
              <a:rPr lang="ru-RU" sz="1200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углублённой </a:t>
            </a:r>
            <a:r>
              <a:rPr lang="ru-RU" sz="1200" dirty="0"/>
              <a:t>диагностики развития ребёнка учителем-логопедом. Результаты педагогической диагностики могут использоваться исключительно для решения следующих образовательных задач</a:t>
            </a:r>
            <a:r>
              <a:rPr lang="ru-RU" sz="12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индивидуализации </a:t>
            </a:r>
            <a:r>
              <a:rPr lang="ru-RU" sz="1200" dirty="0"/>
              <a:t>образования (в том числе поддержки ребенка, построения его образовательной траектории или профессиональной коррекции особенностей его развития</a:t>
            </a:r>
            <a:r>
              <a:rPr lang="ru-RU" sz="12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оптимизации </a:t>
            </a:r>
            <a:r>
              <a:rPr lang="ru-RU" sz="1200" dirty="0"/>
              <a:t>работы с группой детей. </a:t>
            </a:r>
            <a:endParaRPr lang="ru-RU" sz="12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200" dirty="0" smtClean="0"/>
              <a:t>Три </a:t>
            </a:r>
            <a:r>
              <a:rPr lang="ru-RU" sz="1200" dirty="0"/>
              <a:t>недели сентября отводится всем специалистам и педагогам для педагогической диагностики развития детей, наблюдений за детьми в режимные моменты, составление и обсуждение плана работы. В конце сентября все специалисты на психолого-педагогическом совещании обсуждают результаты обследования развития детей и на основании полученных результатов утверждают план работы группы. С четвёртой недели сентября начинается организованная образовательная деятельность с детьми в соответствии с утверждённым планом работы. 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354470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36912"/>
            <a:ext cx="5313784" cy="3168351"/>
          </a:xfrm>
        </p:spPr>
        <p:txBody>
          <a:bodyPr/>
          <a:lstStyle/>
          <a:p>
            <a:r>
              <a:rPr lang="ru-RU" dirty="0"/>
              <a:t>социально-коммуникативное </a:t>
            </a:r>
            <a:r>
              <a:rPr lang="ru-RU" dirty="0" smtClean="0"/>
              <a:t>развитие</a:t>
            </a:r>
          </a:p>
          <a:p>
            <a:r>
              <a:rPr lang="ru-RU" dirty="0" smtClean="0"/>
              <a:t>познавательное </a:t>
            </a:r>
            <a:r>
              <a:rPr lang="ru-RU" dirty="0"/>
              <a:t>развитие </a:t>
            </a:r>
            <a:endParaRPr lang="ru-RU" dirty="0" smtClean="0"/>
          </a:p>
          <a:p>
            <a:r>
              <a:rPr lang="ru-RU" dirty="0" smtClean="0"/>
              <a:t>речевое </a:t>
            </a:r>
            <a:r>
              <a:rPr lang="ru-RU" dirty="0"/>
              <a:t>развитие </a:t>
            </a:r>
            <a:endParaRPr lang="ru-RU" dirty="0" smtClean="0"/>
          </a:p>
          <a:p>
            <a:r>
              <a:rPr lang="ru-RU" dirty="0" smtClean="0"/>
              <a:t>художественно-эстетическое развитие</a:t>
            </a:r>
          </a:p>
          <a:p>
            <a:r>
              <a:rPr lang="ru-RU" dirty="0" smtClean="0"/>
              <a:t>физическое </a:t>
            </a:r>
            <a:r>
              <a:rPr lang="ru-RU" dirty="0"/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65837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47713" cy="515144"/>
          </a:xfrm>
        </p:spPr>
        <p:txBody>
          <a:bodyPr>
            <a:normAutofit/>
          </a:bodyPr>
          <a:lstStyle/>
          <a:p>
            <a:r>
              <a:rPr lang="ru-RU" sz="2400" dirty="0"/>
              <a:t>Содержание коррекционной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272808" cy="4968552"/>
          </a:xfrm>
        </p:spPr>
        <p:txBody>
          <a:bodyPr>
            <a:normAutofit/>
          </a:bodyPr>
          <a:lstStyle/>
          <a:p>
            <a:r>
              <a:rPr lang="ru-RU" sz="1400" dirty="0"/>
              <a:t>Тяжелые нарушения речи у детей с нормальным слухом и сохранным интеллектом представляет собой нарушение, охватывающее как </a:t>
            </a:r>
            <a:r>
              <a:rPr lang="ru-RU" sz="1400" dirty="0" smtClean="0"/>
              <a:t>фонетико-фонематическую</a:t>
            </a:r>
            <a:r>
              <a:rPr lang="ru-RU" sz="1400" dirty="0"/>
              <a:t>, так и лексико-грамматическую системы языка. </a:t>
            </a:r>
            <a:endParaRPr lang="ru-RU" sz="1400" dirty="0" smtClean="0"/>
          </a:p>
          <a:p>
            <a:r>
              <a:rPr lang="ru-RU" sz="1400" dirty="0" smtClean="0"/>
              <a:t>Задачи </a:t>
            </a:r>
            <a:r>
              <a:rPr lang="ru-RU" sz="1400" dirty="0"/>
              <a:t>и содержание коррекционно-развивающего обучения детей планируются с учетом уровня их речевого развития и результатов логопедического обследования, позволяющих выявить потенциальные речевые и психологические возможности детей, и соотносятся с общеобразовательными требованиями типовой программы детского сада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Логопедические </a:t>
            </a:r>
            <a:r>
              <a:rPr lang="ru-RU" sz="1400" dirty="0"/>
              <a:t>занятия для этих детей подразделяются на индивидуальные, подгрупповые и фронтальные. </a:t>
            </a:r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индивидуальных занятиях проводится работа по следующим направлениям: 1) активизация и выработка дифференцированных движений органов артикуляционного аппарата;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2</a:t>
            </a:r>
            <a:r>
              <a:rPr lang="ru-RU" sz="1400" dirty="0"/>
              <a:t>) подготовка артикуляционной базы для усвоения отсутствующих звуков;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3</a:t>
            </a:r>
            <a:r>
              <a:rPr lang="ru-RU" sz="1400" dirty="0"/>
              <a:t>) постановка отсутствующих звуков, их различению на слух и первоначальному этапу автоматизации на уровне слогов, слов.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 </a:t>
            </a:r>
            <a:r>
              <a:rPr lang="ru-RU" sz="1400" dirty="0"/>
              <a:t>зависимости от характера и выраженности речевого дефекта, психологических и характерологических особенностей детей, количество их в подгруппах составляет 2 – 3 человека. На фронтальных занятиях присутствуют 5 – 6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95311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676875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Содержание логопедических занятий определяется задачами коррекционного обучения детей: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понимания 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активизация </a:t>
            </a:r>
            <a:r>
              <a:rPr lang="ru-RU" dirty="0"/>
              <a:t>речевой деятельности и развитие </a:t>
            </a:r>
            <a:r>
              <a:rPr lang="ru-RU" dirty="0" err="1"/>
              <a:t>лексикограмматических</a:t>
            </a:r>
            <a:r>
              <a:rPr lang="ru-RU" dirty="0"/>
              <a:t> средств языка;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произносительной стороны 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самостоятельной фразовой речи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Выделяются </a:t>
            </a:r>
            <a:r>
              <a:rPr lang="ru-RU" dirty="0"/>
              <a:t>следующие виды подгрупповых логопедических занятий по формированию: </a:t>
            </a:r>
            <a:endParaRPr lang="ru-RU" dirty="0" smtClean="0"/>
          </a:p>
          <a:p>
            <a:r>
              <a:rPr lang="ru-RU" dirty="0" smtClean="0"/>
              <a:t>словарного </a:t>
            </a:r>
            <a:r>
              <a:rPr lang="ru-RU" dirty="0"/>
              <a:t>запаса и грамматически правильной 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связной </a:t>
            </a:r>
            <a:r>
              <a:rPr lang="ru-RU" dirty="0"/>
              <a:t>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звукопроизношения</a:t>
            </a:r>
            <a:r>
              <a:rPr lang="ru-RU" dirty="0"/>
              <a:t>, развитию фонематического слуха и слоговой структуры.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Фронтальные </a:t>
            </a:r>
            <a:r>
              <a:rPr lang="ru-RU" dirty="0"/>
              <a:t>занятия проводятся логопедом в соответствии с расписанием, индивидуальные и подгрупповые — ежедневно, в соответствии с режимом дня в данной возрастной группе </a:t>
            </a:r>
            <a:r>
              <a:rPr lang="ru-RU" dirty="0" smtClean="0"/>
              <a:t>дошкольного </a:t>
            </a:r>
            <a:r>
              <a:rPr lang="ru-RU" dirty="0"/>
              <a:t>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43964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Взаимодействие учителя-логопеда и воспитателя при коррекции речевых нарушений у детей </a:t>
            </a:r>
            <a:r>
              <a:rPr lang="ru-RU" sz="2400" dirty="0" smtClean="0"/>
              <a:t>логопедической </a:t>
            </a:r>
            <a:r>
              <a:rPr lang="ru-RU" sz="2400" dirty="0"/>
              <a:t>группы</a:t>
            </a:r>
            <a:endParaRPr lang="ru-RU" sz="24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653456"/>
            <a:ext cx="7272808" cy="4871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Планирование </a:t>
            </a:r>
            <a:r>
              <a:rPr lang="ru-RU" sz="1400" dirty="0"/>
              <a:t>и организация четкой, скоординированной работы </a:t>
            </a:r>
            <a:r>
              <a:rPr lang="ru-RU" sz="1400" dirty="0" smtClean="0"/>
              <a:t>учителя-логопеда </a:t>
            </a:r>
            <a:r>
              <a:rPr lang="ru-RU" sz="1400" dirty="0"/>
              <a:t>и воспитателей групп компенсирующей направленности для детей с тяжёлыми нарушениями речи, осуществляется в следующих направлениях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коррекционно-развивающее;</a:t>
            </a:r>
          </a:p>
          <a:p>
            <a:r>
              <a:rPr lang="ru-RU" sz="1400" dirty="0" smtClean="0"/>
              <a:t>общеобразовательное</a:t>
            </a:r>
            <a:r>
              <a:rPr lang="ru-RU" sz="1400" dirty="0"/>
              <a:t>; </a:t>
            </a:r>
            <a:endParaRPr lang="ru-RU" sz="1400" dirty="0" smtClean="0"/>
          </a:p>
          <a:p>
            <a:r>
              <a:rPr lang="ru-RU" sz="1400" dirty="0" smtClean="0"/>
              <a:t>воспитательное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Воспитатель </a:t>
            </a:r>
            <a:r>
              <a:rPr lang="ru-RU" sz="1400" dirty="0"/>
              <a:t>совместно с учителем-логопедом участвует в исправлении у детей речевых нарушений, а также связанных с ними неречевых познавательных психических процессов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Совместная </a:t>
            </a:r>
            <a:r>
              <a:rPr lang="ru-RU" sz="1400" dirty="0"/>
              <a:t>коррекционно-развивающая работа воспитателя и </a:t>
            </a:r>
            <a:r>
              <a:rPr lang="ru-RU" sz="1400" dirty="0" smtClean="0"/>
              <a:t>учителя-логопеда </a:t>
            </a:r>
            <a:r>
              <a:rPr lang="ru-RU" sz="1400" dirty="0"/>
              <a:t>в ДОУ осуществляется следующим образом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учитель-логопед </a:t>
            </a:r>
            <a:r>
              <a:rPr lang="ru-RU" sz="1400" dirty="0"/>
              <a:t>формирует у детей первичные речевые навыки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воспитатель </a:t>
            </a:r>
            <a:r>
              <a:rPr lang="ru-RU" sz="1400" dirty="0"/>
              <a:t>закрепляет сформированные речевые навыки. 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85679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Функции учителя-логопеда: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88439"/>
            <a:ext cx="7128792" cy="5327352"/>
          </a:xfrm>
        </p:spPr>
        <p:txBody>
          <a:bodyPr>
            <a:noAutofit/>
          </a:bodyPr>
          <a:lstStyle/>
          <a:p>
            <a:r>
              <a:rPr lang="ru-RU" sz="1600" dirty="0"/>
              <a:t>Изучение уровня речевых, познавательных и индивидуально-личностных особенностей детей; </a:t>
            </a:r>
            <a:r>
              <a:rPr lang="ru-RU" sz="1600" dirty="0" smtClean="0"/>
              <a:t>определение </a:t>
            </a:r>
            <a:r>
              <a:rPr lang="ru-RU" sz="1600" dirty="0"/>
              <a:t>основных направлений и содержания коррекционно-логопедической работы с каждым ребенком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Формирование </a:t>
            </a:r>
            <a:r>
              <a:rPr lang="ru-RU" sz="1600" dirty="0"/>
              <a:t>правильного речевого дыхания, чувства ритма и выразительности речи; работа над просодической стороной речи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Коррекция </a:t>
            </a:r>
            <a:r>
              <a:rPr lang="ru-RU" sz="1600" dirty="0"/>
              <a:t>звукопроизношения. </a:t>
            </a:r>
            <a:endParaRPr lang="ru-RU" sz="1600" dirty="0" smtClean="0"/>
          </a:p>
          <a:p>
            <a:r>
              <a:rPr lang="ru-RU" sz="1600" dirty="0" smtClean="0"/>
              <a:t>Совершенствование </a:t>
            </a:r>
            <a:r>
              <a:rPr lang="ru-RU" sz="1600" dirty="0"/>
              <a:t>фонематического восприятия и навыков звукового анализа и синтеза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Устранение </a:t>
            </a:r>
            <a:r>
              <a:rPr lang="ru-RU" sz="1600" dirty="0"/>
              <a:t>недостатков слоговой структуры слова. </a:t>
            </a:r>
            <a:endParaRPr lang="ru-RU" sz="1600" dirty="0" smtClean="0"/>
          </a:p>
          <a:p>
            <a:r>
              <a:rPr lang="ru-RU" sz="1600" dirty="0" smtClean="0"/>
              <a:t>Формирование </a:t>
            </a:r>
            <a:r>
              <a:rPr lang="ru-RU" sz="1600" dirty="0"/>
              <a:t>слогового чтения. </a:t>
            </a:r>
            <a:endParaRPr lang="ru-RU" sz="1600" dirty="0" smtClean="0"/>
          </a:p>
          <a:p>
            <a:r>
              <a:rPr lang="ru-RU" sz="1600" dirty="0" smtClean="0"/>
              <a:t>Отработка </a:t>
            </a:r>
            <a:r>
              <a:rPr lang="ru-RU" sz="1600" dirty="0"/>
              <a:t>новых лексико-грамматических категорий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Обучение </a:t>
            </a:r>
            <a:r>
              <a:rPr lang="ru-RU" sz="1600" dirty="0"/>
              <a:t>связной речи. </a:t>
            </a:r>
            <a:endParaRPr lang="ru-RU" sz="1600" dirty="0" smtClean="0"/>
          </a:p>
          <a:p>
            <a:r>
              <a:rPr lang="ru-RU" sz="1600" dirty="0" smtClean="0"/>
              <a:t>Предупреждение </a:t>
            </a:r>
            <a:r>
              <a:rPr lang="ru-RU" sz="1600" dirty="0"/>
              <a:t>нарушений письма и чтения. </a:t>
            </a:r>
            <a:endParaRPr lang="ru-RU" sz="1600" dirty="0" smtClean="0"/>
          </a:p>
          <a:p>
            <a:r>
              <a:rPr lang="ru-RU" sz="1600" dirty="0" smtClean="0"/>
              <a:t>Развитие </a:t>
            </a:r>
            <a:r>
              <a:rPr lang="ru-RU" sz="1600" dirty="0"/>
              <a:t>психических функций. </a:t>
            </a:r>
          </a:p>
        </p:txBody>
      </p:sp>
    </p:spTree>
    <p:extLst>
      <p:ext uri="{BB962C8B-B14F-4D97-AF65-F5344CB8AC3E}">
        <p14:creationId xmlns:p14="http://schemas.microsoft.com/office/powerpoint/2010/main" val="156371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347713" cy="587152"/>
          </a:xfrm>
        </p:spPr>
        <p:txBody>
          <a:bodyPr/>
          <a:lstStyle/>
          <a:p>
            <a:r>
              <a:rPr lang="ru-RU" sz="2400" dirty="0"/>
              <a:t>Функции воспитателя: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7272808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Учет лексической темы при проведении всех занятий в группе в течение недели. </a:t>
            </a:r>
            <a:endParaRPr lang="ru-RU" sz="1600" dirty="0" smtClean="0"/>
          </a:p>
          <a:p>
            <a:r>
              <a:rPr lang="ru-RU" sz="1600" dirty="0" smtClean="0"/>
              <a:t>Пополнение</a:t>
            </a:r>
            <a:r>
              <a:rPr lang="ru-RU" sz="1600" dirty="0"/>
              <a:t>, уточнение и активизация словарного запаса детей по текущей лексической теме в процессе всех режимных моментов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Систематический </a:t>
            </a:r>
            <a:r>
              <a:rPr lang="ru-RU" sz="1600" dirty="0"/>
              <a:t>контроль за поставленными звуками и грамматической правильностью речи детей в процессе всех режимных моментов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Включение </a:t>
            </a:r>
            <a:r>
              <a:rPr lang="ru-RU" sz="1600" dirty="0"/>
              <a:t>отработанных грамматических конструкций в ситуации естественного общения детей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Формирование </a:t>
            </a:r>
            <a:r>
              <a:rPr lang="ru-RU" sz="1600" dirty="0"/>
              <a:t>связной речи (заучивание стихотворений, </a:t>
            </a:r>
            <a:r>
              <a:rPr lang="ru-RU" sz="1600" dirty="0" err="1"/>
              <a:t>потешек</a:t>
            </a:r>
            <a:r>
              <a:rPr lang="ru-RU" sz="1600" dirty="0"/>
              <a:t>, текстов; знакомство с художественной литературой; работа над пересказом и составление всех видов рассказывания). </a:t>
            </a:r>
            <a:endParaRPr lang="ru-RU" sz="1600" dirty="0" smtClean="0"/>
          </a:p>
          <a:p>
            <a:r>
              <a:rPr lang="ru-RU" sz="1600" dirty="0" smtClean="0"/>
              <a:t>Закрепление </a:t>
            </a:r>
            <a:r>
              <a:rPr lang="ru-RU" sz="1600" dirty="0"/>
              <a:t>речевых навыков на индивидуальных занятиях с ребенком по заданию учителя-логопеда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Развитие </a:t>
            </a:r>
            <a:r>
              <a:rPr lang="ru-RU" sz="1600" dirty="0"/>
              <a:t>понимания речи, внимания, памяти, логического мышления, воображения в игровых упражнениях на правильно произносимом речевом материале.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Воспитателю </a:t>
            </a:r>
            <a:r>
              <a:rPr lang="ru-RU" sz="1600" dirty="0"/>
              <a:t>необходимо: постоянно следить за речью детей, воспитывать у них критическое отношение к своей речи. Если звуки у ребенка поставлены, необходимо требовать от него только правильных ответов, добиваться правильной артикуляции.</a:t>
            </a:r>
          </a:p>
        </p:txBody>
      </p:sp>
    </p:spTree>
    <p:extLst>
      <p:ext uri="{BB962C8B-B14F-4D97-AF65-F5344CB8AC3E}">
        <p14:creationId xmlns:p14="http://schemas.microsoft.com/office/powerpoint/2010/main" val="160375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347713" cy="1320800"/>
          </a:xfrm>
        </p:spPr>
        <p:txBody>
          <a:bodyPr/>
          <a:lstStyle/>
          <a:p>
            <a:r>
              <a:rPr lang="ru-RU" sz="2000" dirty="0"/>
              <a:t>Образовательная программа дошкольного образования МБДОУ №20 «Кораблик» разработана в соответствии с: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6347714" cy="388077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1800" dirty="0" smtClean="0"/>
              <a:t>Федеральным </a:t>
            </a:r>
            <a:r>
              <a:rPr lang="ru-RU" sz="1800" dirty="0"/>
              <a:t>государственным образовательным стандартом дошкольного образования (далее — ФГОС ДО), утверждённым приказом Министерства образования РФ от 17 октября 2013 г. </a:t>
            </a:r>
            <a:endParaRPr lang="ru-RU" sz="1800" dirty="0" smtClean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sz="1800" dirty="0" smtClean="0"/>
              <a:t>     № </a:t>
            </a:r>
            <a:r>
              <a:rPr lang="ru-RU" sz="1800" dirty="0"/>
              <a:t>1155 (с изменениями от 08.02.2023 г.).</a:t>
            </a:r>
          </a:p>
          <a:p>
            <a:pPr>
              <a:lnSpc>
                <a:spcPct val="150000"/>
              </a:lnSpc>
            </a:pPr>
            <a:r>
              <a:rPr lang="ru-RU" dirty="0"/>
              <a:t>Федеральной адаптированной образовательной программой дошкольного образования для обучающихся с ограниченными возможностями здоровья (далее - ФАОП</a:t>
            </a:r>
            <a:r>
              <a:rPr lang="ru-RU" dirty="0" smtClean="0"/>
              <a:t>), </a:t>
            </a:r>
            <a:r>
              <a:rPr lang="ru-RU" dirty="0"/>
              <a:t>утвержденным приказом Министерства просвещения Российской Федерации от 30 сентября 2022 г. N 874 (зарегистрирован Министерством юстиции Российской Федерации 2 ноября 2022 г., регистрационный N 70809</a:t>
            </a:r>
            <a:r>
              <a:rPr lang="ru-RU" dirty="0" smtClean="0"/>
              <a:t>). 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3984"/>
            <a:ext cx="6347713" cy="52871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Специальные условия реализации Программы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741682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dirty="0"/>
              <a:t>Важнейшим условием реализации адаптированной образовательной программы является создание развивающей и эмоционально комфортной для ребенка образовательной среды. Пребывание в детском саду должно доставлять ребенку радость, а образовательные ситуации должны быть увлекательными.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Важнейшие </a:t>
            </a:r>
            <a:r>
              <a:rPr lang="ru-RU" sz="1400" dirty="0"/>
              <a:t>образовательные ориентиры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обеспечение </a:t>
            </a:r>
            <a:r>
              <a:rPr lang="ru-RU" sz="1400" dirty="0"/>
              <a:t>эмоционального благополучия детей; </a:t>
            </a:r>
            <a:endParaRPr lang="ru-RU" sz="1400" dirty="0" smtClean="0"/>
          </a:p>
          <a:p>
            <a:r>
              <a:rPr lang="ru-RU" sz="1400" dirty="0" smtClean="0"/>
              <a:t>создание </a:t>
            </a:r>
            <a:r>
              <a:rPr lang="ru-RU" sz="1400" dirty="0"/>
              <a:t>условий для формирования доброжелательного и внимательного отношения детей к другим людям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развитие </a:t>
            </a:r>
            <a:r>
              <a:rPr lang="ru-RU" sz="1400" dirty="0"/>
              <a:t>детской самостоятельности (инициативности, автономии и ответственности); </a:t>
            </a:r>
            <a:endParaRPr lang="ru-RU" sz="1400" dirty="0" smtClean="0"/>
          </a:p>
          <a:p>
            <a:r>
              <a:rPr lang="ru-RU" sz="1400" dirty="0" smtClean="0"/>
              <a:t>развитие </a:t>
            </a:r>
            <a:r>
              <a:rPr lang="ru-RU" sz="1400" dirty="0"/>
              <a:t>детских способностей, формирующихся в разных видах деятельности.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Для </a:t>
            </a:r>
            <a:r>
              <a:rPr lang="ru-RU" sz="1400" dirty="0"/>
              <a:t>реализации этих целей педагогам рекомендуется: </a:t>
            </a:r>
            <a:endParaRPr lang="ru-RU" sz="1400" dirty="0" smtClean="0"/>
          </a:p>
          <a:p>
            <a:r>
              <a:rPr lang="ru-RU" sz="1400" dirty="0" smtClean="0"/>
              <a:t>проявлять </a:t>
            </a:r>
            <a:r>
              <a:rPr lang="ru-RU" sz="1400" dirty="0"/>
              <a:t>уважение к личности ребенка и развивать демократический стиль взаимодействия с ним и с другими педагогами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создавать </a:t>
            </a:r>
            <a:r>
              <a:rPr lang="ru-RU" sz="1400" dirty="0"/>
              <a:t>условия для принятия ребенком ответственности и проявления </a:t>
            </a:r>
            <a:r>
              <a:rPr lang="ru-RU" sz="1400" dirty="0" err="1"/>
              <a:t>эмпатии</a:t>
            </a:r>
            <a:r>
              <a:rPr lang="ru-RU" sz="1400" dirty="0"/>
              <a:t> к другим людям; </a:t>
            </a:r>
            <a:endParaRPr lang="ru-RU" sz="1400" dirty="0" smtClean="0"/>
          </a:p>
          <a:p>
            <a:r>
              <a:rPr lang="ru-RU" sz="1400" dirty="0" smtClean="0"/>
              <a:t>обсуждать </a:t>
            </a:r>
            <a:r>
              <a:rPr lang="ru-RU" sz="1400" dirty="0"/>
              <a:t>совместно с детьми возникающие конфликты, помогать решать их, вырабатывать общие правила, учить проявлять уважение друг к другу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обсуждать </a:t>
            </a:r>
            <a:r>
              <a:rPr lang="ru-RU" sz="1400" dirty="0"/>
              <a:t>с детьми важные жизненные вопросы, стимулировать проявление позиции ребенка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обращать </a:t>
            </a:r>
            <a:r>
              <a:rPr lang="ru-RU" sz="1400" dirty="0"/>
              <a:t>внимание детей на тот факт, что люди различаются по своим убеждениям и ценностям, обсуждать, как это влияет на их поведение; </a:t>
            </a:r>
            <a:endParaRPr lang="ru-RU" sz="1400" dirty="0" smtClean="0"/>
          </a:p>
          <a:p>
            <a:r>
              <a:rPr lang="ru-RU" sz="1400" dirty="0" smtClean="0"/>
              <a:t>обсуждать </a:t>
            </a:r>
            <a:r>
              <a:rPr lang="ru-RU" sz="1400" dirty="0"/>
              <a:t>с родителями (законными представителями) целевые ориентиры, на достижение которых направлена деятельность педагогов ДОУ, и включать членов семьи в совместное взаимодействие по достижению этих целей</a:t>
            </a:r>
          </a:p>
        </p:txBody>
      </p:sp>
    </p:spTree>
    <p:extLst>
      <p:ext uri="{BB962C8B-B14F-4D97-AF65-F5344CB8AC3E}">
        <p14:creationId xmlns:p14="http://schemas.microsoft.com/office/powerpoint/2010/main" val="1754794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Взаимодействие ДОУ с семьями воспитанников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86266" y="2132856"/>
            <a:ext cx="3513584" cy="3268960"/>
          </a:xfrm>
        </p:spPr>
        <p:txBody>
          <a:bodyPr/>
          <a:lstStyle/>
          <a:p>
            <a:r>
              <a:rPr lang="ru-RU" sz="1600" dirty="0"/>
              <a:t>Цель взаимодействия ДОУ с семьей — установление партнерских отношений с родителями в процессе развития и воспитания детей раннего и дошкольного возраста в условиях ДОУ и семьи; создание единого образовательного пространства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3116600"/>
            <a:ext cx="3089275" cy="1969412"/>
          </a:xfrm>
        </p:spPr>
      </p:pic>
    </p:spTree>
    <p:extLst>
      <p:ext uri="{BB962C8B-B14F-4D97-AF65-F5344CB8AC3E}">
        <p14:creationId xmlns:p14="http://schemas.microsoft.com/office/powerpoint/2010/main" val="97107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Принципы взаимодействия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7772400" cy="50691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Принцип активности и сознательности – участие всего коллектива ДОУ и родителей в поиске современных форм и методов сотрудничества с семьей;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открытости и доверия – предоставление каждому родителю возможности знать и видеть, как развиваются и живут дети в детском саду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сотрудничества - общение «на равных»; совместная деятельность, которая осуществляется на основании социальной перцепции и с помощью общения;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согласованного взаимодействия - возможность высказывать друг другу свои соображения о тех или иных проблемах воспитания;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воздействия на семью через ребенка – если жизнь в группе эмоционально насыщена, комфортна, содержательна, то ребенок обязательно поделится впечатлениями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72567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Формы взаимодействия с родителями (законными представителями)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3088109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 err="1"/>
              <a:t>Взаимопознание</a:t>
            </a:r>
            <a:r>
              <a:rPr lang="ru-RU" sz="1400" dirty="0"/>
              <a:t> и </a:t>
            </a:r>
            <a:r>
              <a:rPr lang="ru-RU" sz="1400" dirty="0" err="1" smtClean="0"/>
              <a:t>взаимоинформироване</a:t>
            </a:r>
            <a:r>
              <a:rPr lang="ru-RU" sz="1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 Анкетирование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Опросы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Стендовая </a:t>
            </a:r>
            <a:r>
              <a:rPr lang="ru-RU" sz="1400" dirty="0"/>
              <a:t>информация 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Родительские собрания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День </a:t>
            </a:r>
            <a:r>
              <a:rPr lang="ru-RU" sz="1400" dirty="0"/>
              <a:t>открытых дверей 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Информация </a:t>
            </a:r>
            <a:r>
              <a:rPr lang="ru-RU" sz="1400" dirty="0"/>
              <a:t>на официальном сайте </a:t>
            </a:r>
            <a:r>
              <a:rPr lang="ru-RU" sz="1400" dirty="0" smtClean="0"/>
              <a:t>ДОО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Родительская </a:t>
            </a:r>
            <a:r>
              <a:rPr lang="ru-RU" sz="1400" dirty="0"/>
              <a:t>почта 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Листы </a:t>
            </a:r>
            <a:r>
              <a:rPr lang="ru-RU" sz="1400" dirty="0"/>
              <a:t>обратной связи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2196306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92074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330033"/>
                </a:solidFill>
                <a:latin typeface="Arial"/>
              </a:rPr>
              <a:t>Формы взаимодействия с родителями (законными представителями)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/>
              <a:t>Непрерывное образование воспитывающих </a:t>
            </a:r>
            <a:r>
              <a:rPr lang="ru-RU" sz="1600" dirty="0" smtClean="0"/>
              <a:t>взрослых: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Мастер-классы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Круглый </a:t>
            </a:r>
            <a:r>
              <a:rPr lang="ru-RU" sz="1600" dirty="0"/>
              <a:t>стол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Онлайн-конференции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Семинары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Практикумы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Тренинги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Лектории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Консультации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Игровой абонемент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Консультативный пункт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2828"/>
            <a:ext cx="3089275" cy="2316956"/>
          </a:xfrm>
        </p:spPr>
      </p:pic>
    </p:spTree>
    <p:extLst>
      <p:ext uri="{BB962C8B-B14F-4D97-AF65-F5344CB8AC3E}">
        <p14:creationId xmlns:p14="http://schemas.microsoft.com/office/powerpoint/2010/main" val="21078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Совместная деятельность педагогов, родителей, </a:t>
            </a:r>
            <a:r>
              <a:rPr lang="ru-RU" sz="2800" dirty="0" smtClean="0">
                <a:latin typeface="+mn-lt"/>
              </a:rPr>
              <a:t>детей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Литературная гостиная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Семейные </a:t>
            </a:r>
            <a:r>
              <a:rPr lang="ru-RU" sz="1600" dirty="0"/>
              <a:t>праздники, развлечения, досуги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Прогулки </a:t>
            </a:r>
            <a:r>
              <a:rPr lang="ru-RU" sz="1600" dirty="0"/>
              <a:t>выходного </a:t>
            </a:r>
            <a:r>
              <a:rPr lang="ru-RU" sz="1600" dirty="0" smtClean="0"/>
              <a:t>дня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Проектная деятельность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Социальные акции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Выставки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Конкурсы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День открытых дверей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37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40202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Организационный раздел содержит: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184848" cy="47091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Описание </a:t>
            </a:r>
            <a:r>
              <a:rPr lang="ru-RU" sz="1600" dirty="0"/>
              <a:t>материально-технического обеспечения Программы;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Распорядок </a:t>
            </a:r>
            <a:r>
              <a:rPr lang="ru-RU" sz="1600" dirty="0"/>
              <a:t>и режим дня;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Особенности </a:t>
            </a:r>
            <a:r>
              <a:rPr lang="ru-RU" sz="1600" dirty="0"/>
              <a:t>традиционных событий, праздников, мероприятий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smtClean="0"/>
              <a:t>Особенности </a:t>
            </a:r>
            <a:r>
              <a:rPr lang="ru-RU" sz="1600" dirty="0"/>
              <a:t>организации развивающей </a:t>
            </a:r>
            <a:r>
              <a:rPr lang="ru-RU" sz="1600" dirty="0" smtClean="0"/>
              <a:t>предметно пространственной </a:t>
            </a:r>
            <a:r>
              <a:rPr lang="ru-RU" sz="1600" dirty="0"/>
              <a:t>среды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Технология </a:t>
            </a:r>
            <a:r>
              <a:rPr lang="ru-RU" sz="1600" dirty="0" err="1" smtClean="0"/>
              <a:t>воспитательно</a:t>
            </a:r>
            <a:r>
              <a:rPr lang="ru-RU" sz="1600" dirty="0" smtClean="0"/>
              <a:t>-образовательного процесса;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Календарный план воспитательной работы.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1987"/>
            <a:ext cx="3089275" cy="2318639"/>
          </a:xfrm>
        </p:spPr>
      </p:pic>
    </p:spTree>
    <p:extLst>
      <p:ext uri="{BB962C8B-B14F-4D97-AF65-F5344CB8AC3E}">
        <p14:creationId xmlns:p14="http://schemas.microsoft.com/office/powerpoint/2010/main" val="2948050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929486" cy="8572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Участники образовательных отношений</a:t>
            </a:r>
            <a:endParaRPr lang="ru-RU" sz="2400" dirty="0"/>
          </a:p>
        </p:txBody>
      </p:sp>
      <p:pic>
        <p:nvPicPr>
          <p:cNvPr id="7" name="Picture 3" descr="C:\Users\Соловьев\Desktop\творческий отчет май 2017г фото\IMG_20160905_164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283">
            <a:off x="3732552" y="1479005"/>
            <a:ext cx="3374967" cy="25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36851" cy="4268799"/>
          </a:xfrm>
        </p:spPr>
        <p:txBody>
          <a:bodyPr/>
          <a:lstStyle/>
          <a:p>
            <a:r>
              <a:rPr lang="ru-RU" sz="1600" dirty="0" smtClean="0"/>
              <a:t>Участниками образовательных отношений являются воспитанники, родители (законные представители) несовершеннолетних воспитанников, педагогические работники и их представители, организации, осуществляющие образовательную деятельность.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604" flipH="1">
            <a:off x="4983895" y="3689216"/>
            <a:ext cx="3298145" cy="26160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692275" y="3127375"/>
            <a:ext cx="5022850" cy="9493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6347713" cy="6591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Arial" charset="0"/>
              </a:rPr>
              <a:t>Сведения о дошкольном </a:t>
            </a:r>
            <a:r>
              <a:rPr lang="ru-RU" sz="2400" dirty="0" smtClean="0"/>
              <a:t>учреждении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30232" y="1556792"/>
            <a:ext cx="6950080" cy="4104456"/>
          </a:xfrm>
        </p:spPr>
        <p:txBody>
          <a:bodyPr>
            <a:normAutofit fontScale="85000" lnSpcReduction="10000"/>
          </a:bodyPr>
          <a:lstStyle/>
          <a:p>
            <a:pPr marR="179705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900" dirty="0">
                <a:ea typeface="Times New Roman" panose="02020603050405020304" pitchFamily="18" charset="0"/>
              </a:rPr>
              <a:t>Муниципальное бюджетное дошкольное образовательное учреждение «Детский сад № 20 комбинированного вида «Кораблик» основан в 1962 году, пущен в эксплуатацию в 1963 году.</a:t>
            </a:r>
          </a:p>
          <a:p>
            <a:pPr eaLnBrk="1" hangingPunct="1">
              <a:lnSpc>
                <a:spcPct val="150000"/>
              </a:lnSpc>
            </a:pPr>
            <a:r>
              <a:rPr lang="ru-RU" sz="1900" dirty="0" smtClean="0"/>
              <a:t>Адрес: </a:t>
            </a:r>
            <a:r>
              <a:rPr lang="ru-RU" sz="1900" dirty="0" err="1" smtClean="0"/>
              <a:t>г.Верхняя</a:t>
            </a:r>
            <a:r>
              <a:rPr lang="ru-RU" sz="1900" dirty="0" smtClean="0"/>
              <a:t> Салда, </a:t>
            </a:r>
            <a:r>
              <a:rPr lang="ru-RU" sz="1900" dirty="0" err="1" smtClean="0"/>
              <a:t>ул.Восточная</a:t>
            </a:r>
            <a:r>
              <a:rPr lang="ru-RU" sz="1900" dirty="0" smtClean="0"/>
              <a:t>, 2а</a:t>
            </a:r>
          </a:p>
          <a:p>
            <a:pPr eaLnBrk="1" hangingPunct="1">
              <a:lnSpc>
                <a:spcPct val="150000"/>
              </a:lnSpc>
            </a:pPr>
            <a:r>
              <a:rPr lang="ru-RU" sz="1900" dirty="0" smtClean="0"/>
              <a:t>Телефон: 5-53-02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900" kern="1400" dirty="0" smtClean="0">
                <a:solidFill>
                  <a:srgbClr val="000000"/>
                </a:solidFill>
              </a:rPr>
              <a:t>Сайт </a:t>
            </a:r>
            <a:r>
              <a:rPr lang="ru-RU" sz="1900" kern="1400" dirty="0">
                <a:solidFill>
                  <a:srgbClr val="000000"/>
                </a:solidFill>
              </a:rPr>
              <a:t>ДОУ — </a:t>
            </a:r>
            <a:r>
              <a:rPr lang="en-US" sz="1900" dirty="0">
                <a:hlinkClick r:id="rId2"/>
              </a:rPr>
              <a:t>https://</a:t>
            </a:r>
            <a:r>
              <a:rPr lang="en-US" sz="1900" dirty="0" smtClean="0">
                <a:hlinkClick r:id="rId2"/>
              </a:rPr>
              <a:t>korablik-mdou20.tvoysadik.ru/sveden/common</a:t>
            </a:r>
            <a:r>
              <a:rPr lang="ru-RU" sz="1900" kern="1400" dirty="0" smtClean="0">
                <a:solidFill>
                  <a:srgbClr val="000000"/>
                </a:solidFill>
              </a:rPr>
              <a:t> </a:t>
            </a:r>
            <a:r>
              <a:rPr lang="ru-RU" sz="1900" kern="1400" dirty="0" smtClean="0">
                <a:solidFill>
                  <a:srgbClr val="000000"/>
                </a:solidFill>
              </a:rPr>
              <a:t>(</a:t>
            </a:r>
            <a:r>
              <a:rPr lang="en-US" sz="1900" kern="1400" dirty="0" smtClean="0">
                <a:solidFill>
                  <a:srgbClr val="000000"/>
                </a:solidFill>
              </a:rPr>
              <a:t>http</a:t>
            </a:r>
            <a:r>
              <a:rPr lang="en-US" sz="1900" kern="1400" dirty="0">
                <a:solidFill>
                  <a:srgbClr val="000000"/>
                </a:solidFill>
              </a:rPr>
              <a:t>://</a:t>
            </a:r>
            <a:r>
              <a:rPr lang="en-US" sz="1900" kern="1400" dirty="0" smtClean="0">
                <a:solidFill>
                  <a:srgbClr val="000000"/>
                </a:solidFill>
              </a:rPr>
              <a:t>dskorablik.ru</a:t>
            </a:r>
            <a:r>
              <a:rPr lang="ru-RU" sz="1900" kern="1400" dirty="0" smtClean="0">
                <a:solidFill>
                  <a:srgbClr val="000000"/>
                </a:solidFill>
              </a:rPr>
              <a:t>)</a:t>
            </a:r>
            <a:endParaRPr lang="en-US" sz="1900" kern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1400" dirty="0">
                <a:solidFill>
                  <a:srgbClr val="000000"/>
                </a:solidFill>
              </a:rPr>
              <a:t> </a:t>
            </a:r>
            <a:r>
              <a:rPr lang="ru-RU" sz="1900" kern="1400" dirty="0" smtClean="0">
                <a:solidFill>
                  <a:srgbClr val="000000"/>
                </a:solidFill>
              </a:rPr>
              <a:t>З</a:t>
            </a:r>
            <a:r>
              <a:rPr lang="ru-RU" sz="1900" dirty="0" smtClean="0"/>
              <a:t>аведующий - Наталия Петровна Матюшенко</a:t>
            </a:r>
          </a:p>
          <a:p>
            <a:pPr eaLnBrk="1" hangingPunct="1">
              <a:lnSpc>
                <a:spcPct val="150000"/>
              </a:lnSpc>
              <a:buClr>
                <a:srgbClr val="B2B2B2"/>
              </a:buClr>
            </a:pPr>
            <a:r>
              <a:rPr lang="ru-RU" sz="1900" dirty="0" smtClean="0"/>
              <a:t>Режим работы: </a:t>
            </a:r>
            <a:r>
              <a:rPr lang="ru-RU" sz="1900" dirty="0" smtClean="0">
                <a:solidFill>
                  <a:srgbClr val="000000"/>
                </a:solidFill>
              </a:rPr>
              <a:t>10.30ч. (7.15 </a:t>
            </a:r>
            <a:r>
              <a:rPr lang="ru-RU" sz="1900" dirty="0">
                <a:solidFill>
                  <a:srgbClr val="000000"/>
                </a:solidFill>
              </a:rPr>
              <a:t>до </a:t>
            </a:r>
            <a:r>
              <a:rPr lang="ru-RU" sz="1900" dirty="0" smtClean="0">
                <a:solidFill>
                  <a:srgbClr val="000000"/>
                </a:solidFill>
              </a:rPr>
              <a:t>17.45)</a:t>
            </a:r>
            <a:endParaRPr lang="ru-RU" sz="19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6624736" cy="115212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/>
              <a:t>Установлен статус муниципального бюджетного дошкольного образовательного учреждения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859338" y="1773239"/>
            <a:ext cx="2592982" cy="345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Лицензия на право осуществления образовательной деятельности</a:t>
            </a:r>
            <a:r>
              <a:rPr lang="en-US" dirty="0" smtClean="0"/>
              <a:t> – </a:t>
            </a:r>
            <a:r>
              <a:rPr lang="ru-RU" dirty="0" smtClean="0"/>
              <a:t>бессрочная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116845"/>
              </p:ext>
            </p:extLst>
          </p:nvPr>
        </p:nvGraphicFramePr>
        <p:xfrm>
          <a:off x="1259632" y="1757714"/>
          <a:ext cx="3000396" cy="423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57714"/>
                        <a:ext cx="3000396" cy="423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3960440" cy="4680521"/>
          </a:xfrm>
        </p:spPr>
        <p:txBody>
          <a:bodyPr>
            <a:normAutofit/>
          </a:bodyPr>
          <a:lstStyle/>
          <a:p>
            <a:pPr marR="17970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a typeface="Arial" panose="020B0604020202020204" pitchFamily="34" charset="0"/>
              </a:rPr>
              <a:t>Помещение и участок соответствуют государственным санитарно-эпидемиологическим требованиям к устройству правилам и нормативам работы ДОУ </a:t>
            </a:r>
            <a:r>
              <a:rPr lang="ru-RU" sz="1600" dirty="0" err="1">
                <a:ea typeface="Arial" panose="020B0604020202020204" pitchFamily="34" charset="0"/>
              </a:rPr>
              <a:t>СанПин</a:t>
            </a:r>
            <a:r>
              <a:rPr lang="ru-RU" sz="1600" dirty="0">
                <a:ea typeface="Arial" panose="020B0604020202020204" pitchFamily="34" charset="0"/>
              </a:rPr>
              <a:t>, нормам и правилам пожарной безопасности. </a:t>
            </a:r>
            <a:r>
              <a:rPr lang="ru-RU" sz="1600" dirty="0" smtClean="0">
                <a:ea typeface="Arial" panose="020B0604020202020204" pitchFamily="34" charset="0"/>
              </a:rPr>
              <a:t>Развивающая </a:t>
            </a:r>
            <a:r>
              <a:rPr lang="ru-RU" sz="1600" dirty="0">
                <a:ea typeface="Arial" panose="020B0604020202020204" pitchFamily="34" charset="0"/>
              </a:rPr>
              <a:t>среда детского сада организована с учетом интересов детей и отвечает их возрастным особенностям и требованиям ФГОС ДО.</a:t>
            </a:r>
          </a:p>
          <a:p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2226302" cy="3953247"/>
          </a:xfrm>
        </p:spPr>
      </p:pic>
    </p:spTree>
    <p:extLst>
      <p:ext uri="{BB962C8B-B14F-4D97-AF65-F5344CB8AC3E}">
        <p14:creationId xmlns:p14="http://schemas.microsoft.com/office/powerpoint/2010/main" val="275972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47714" cy="1512168"/>
          </a:xfrm>
        </p:spPr>
        <p:txBody>
          <a:bodyPr>
            <a:noAutofit/>
          </a:bodyPr>
          <a:lstStyle/>
          <a:p>
            <a:r>
              <a:rPr lang="ru-RU" sz="2400" dirty="0">
                <a:ea typeface="+mn-ea"/>
                <a:cs typeface="+mn-cs"/>
              </a:rPr>
              <a:t>Основной структурной единицей дошкольного образовательного учреждения является группа детей дошкольного </a:t>
            </a:r>
            <a:r>
              <a:rPr lang="ru-RU" sz="2400" dirty="0" smtClean="0">
                <a:ea typeface="+mn-ea"/>
                <a:cs typeface="+mn-cs"/>
              </a:rPr>
              <a:t>возраста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9552" y="1930400"/>
            <a:ext cx="3888432" cy="4162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 учреждении </a:t>
            </a:r>
            <a:r>
              <a:rPr lang="ru-RU" sz="1600" dirty="0"/>
              <a:t>функционирует </a:t>
            </a:r>
            <a:r>
              <a:rPr lang="ru-RU" sz="1600" dirty="0" smtClean="0"/>
              <a:t>2 группы компенсирующей направленности. 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Возраст воспитанников, посещающих группы компенсирующей направленности от </a:t>
            </a:r>
            <a:r>
              <a:rPr lang="ru-RU" sz="1600" dirty="0" smtClean="0"/>
              <a:t>4 </a:t>
            </a:r>
            <a:r>
              <a:rPr lang="ru-RU" sz="1600" dirty="0"/>
              <a:t>лет и до окончания образовательных </a:t>
            </a:r>
            <a:r>
              <a:rPr lang="ru-RU" sz="1600" dirty="0" smtClean="0"/>
              <a:t>отношений. </a:t>
            </a:r>
            <a:endParaRPr lang="ru-RU" sz="16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98735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6207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84" y="404664"/>
            <a:ext cx="6347713" cy="165618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  <a:ea typeface="Calibri" panose="020F0502020204030204" pitchFamily="34" charset="0"/>
              </a:rPr>
              <a:t>Структура Программы соответствует структуре ФОП ДО и включает три раздела: целевой, содержательный и организационный</a:t>
            </a:r>
            <a:endParaRPr lang="ru-RU" sz="24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84546" y="2348880"/>
            <a:ext cx="6120680" cy="3528392"/>
          </a:xfrm>
        </p:spPr>
        <p:txBody>
          <a:bodyPr/>
          <a:lstStyle/>
          <a:p>
            <a:pPr indent="180340" algn="just">
              <a:lnSpc>
                <a:spcPct val="150000"/>
              </a:lnSpc>
            </a:pP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Программа представляет собой общую модель образовательного процесса в МБДОУ №20» Кораблик», описывает возрастные нормативы развития, общие и особые образовательные потребности обучающихся дошкольного возраста с ТНР, определяет структуру и наполнение содержания образовательной деятельности в соответствии с направлениями развития ребенка в пяти образовательных областях.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33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347713" cy="1091208"/>
          </a:xfrm>
        </p:spPr>
        <p:txBody>
          <a:bodyPr>
            <a:normAutofit/>
          </a:bodyPr>
          <a:lstStyle/>
          <a:p>
            <a:r>
              <a:rPr lang="ru-RU" sz="2800" dirty="0"/>
              <a:t>Характеристики, значимые для разработки и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79848"/>
            <a:ext cx="7344816" cy="52454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Дошкольники с тяжелыми нарушениями речи – это дети с поражением центральной нервной системы (или проявлениями перинатальной энцефалопатии), что обусловливает частое сочетание у них стойкого речевого расстройства с различными особенностями психической деятельности. Учитывая положение о тесной связи развития мышления и речи (Л. </a:t>
            </a:r>
            <a:r>
              <a:rPr lang="ru-RU" dirty="0" err="1"/>
              <a:t>С.Выготский</a:t>
            </a:r>
            <a:r>
              <a:rPr lang="ru-RU" dirty="0"/>
              <a:t>), можно сказать, что интеллектуальное развитие ребенка в известной мере зависит от состояния его речи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Системный </a:t>
            </a:r>
            <a:r>
              <a:rPr lang="ru-RU" dirty="0"/>
              <a:t>речевой дефект часто приводит к возникновению вторичных отклонений в умственном развитии, к своеобразному формированию психики. В настоящее время выделяют четыре уровня речевого развития, отражающие состояние всех компонентов языковой системы у детей с ТНР.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первом уровне речевого развития речевые средства ребенка ограничены, активный словарь практически не сформирован и состоит из звукоподражаний, </a:t>
            </a:r>
            <a:r>
              <a:rPr lang="ru-RU" dirty="0" err="1"/>
              <a:t>звукокомплексов</a:t>
            </a:r>
            <a:r>
              <a:rPr lang="ru-RU" dirty="0"/>
              <a:t>, </a:t>
            </a:r>
            <a:r>
              <a:rPr lang="ru-RU" dirty="0" err="1"/>
              <a:t>лепетных</a:t>
            </a:r>
            <a:r>
              <a:rPr lang="ru-RU" dirty="0"/>
              <a:t> слов. Высказывания сопровождаются жестами и мимикой. Произношение звуков носит диффузный характер.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переходе ко второму уровню речевого развития речевая активность ребенка возрастает. Активный словарный запас расширяется за счет обиходной предметной и глагольной лексики. В самостоятельных высказываниях ребенка уже есть простые нераспространенные предложения. При этом отмечаются грубые ошибки в употреблении грамматических конструкций. Типичны грубые нарушения слоговой структуры и </a:t>
            </a:r>
            <a:r>
              <a:rPr lang="ru-RU" dirty="0" err="1"/>
              <a:t>звуконаполняемости</a:t>
            </a:r>
            <a:r>
              <a:rPr lang="ru-RU" dirty="0"/>
              <a:t> слов. У детей выявляется недостаточность фонетической стороны речи (большое количество несформированных звуков). </a:t>
            </a:r>
            <a:endParaRPr lang="ru-RU" dirty="0" smtClean="0"/>
          </a:p>
          <a:p>
            <a:r>
              <a:rPr lang="ru-RU" dirty="0" smtClean="0"/>
              <a:t>Третий </a:t>
            </a:r>
            <a:r>
              <a:rPr lang="ru-RU" dirty="0"/>
              <a:t>уровень речевого развития характеризуется наличием развернутой фразовой речи с элементами лексико-грамматического и фонетико-фонематического недоразвития. Характерно недифференцированное произношение звуков, причем замены могут быть нестойкими. Недостатки произношения могут выражаться в искажении, замене или смешении звуков. Четвертый уровень речевого развития (Филичева Т. Б.) характеризуется незначительными нарушениями компонентов языковой системы ребенка. Отмечается недостаточная дифференциация звуков.</a:t>
            </a:r>
          </a:p>
        </p:txBody>
      </p:sp>
    </p:spTree>
    <p:extLst>
      <p:ext uri="{BB962C8B-B14F-4D97-AF65-F5344CB8AC3E}">
        <p14:creationId xmlns:p14="http://schemas.microsoft.com/office/powerpoint/2010/main" val="241410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программы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6347714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cs typeface="Arial" panose="020B0604020202020204" pitchFamily="34" charset="0"/>
              </a:rPr>
              <a:t>построение системы работы в группах компенсирующей направленности для детей с тяжелыми нарушениями речи (общим недоразвитием речи) в возрасте с 5 до 7 лет, предусматривающей обеспечение равного доступа к образованию для всех воспитанников с учетом разнообразия особых образовательных потребностей и индивидуальных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6882323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904</TotalTime>
  <Words>2271</Words>
  <Application>Microsoft Office PowerPoint</Application>
  <PresentationFormat>Экран (4:3)</PresentationFormat>
  <Paragraphs>185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PDF</vt:lpstr>
      <vt:lpstr>Презентация PowerPoint</vt:lpstr>
      <vt:lpstr>Образовательная программа дошкольного образования МБДОУ №20 «Кораблик» разработана в соответствии с:</vt:lpstr>
      <vt:lpstr>Сведения о дошкольном учреждении</vt:lpstr>
      <vt:lpstr>Установлен статус муниципального бюджетного дошкольного образовательного учреждения</vt:lpstr>
      <vt:lpstr>Презентация PowerPoint</vt:lpstr>
      <vt:lpstr>Основной структурной единицей дошкольного образовательного учреждения является группа детей дошкольного возраста</vt:lpstr>
      <vt:lpstr>Структура Программы соответствует структуре ФОП ДО и включает три раздела: целевой, содержательный и организационный</vt:lpstr>
      <vt:lpstr>Характеристики, значимые для разработки и реализации программы</vt:lpstr>
      <vt:lpstr>Цель программы</vt:lpstr>
      <vt:lpstr>Задачи Программы</vt:lpstr>
      <vt:lpstr>Принципы и подходы, определённые Федеральным государственным образовательным стандартом дошкольного образования</vt:lpstr>
      <vt:lpstr>Программа определяет базовое содержание образовательных областей с учетом возрастных и индивидуальных особенностей обучающихся в различных видах деятельности, таких как: </vt:lpstr>
      <vt:lpstr>Система оценки планируемых результатов</vt:lpstr>
      <vt:lpstr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</vt:lpstr>
      <vt:lpstr>Содержание коррекционной работы </vt:lpstr>
      <vt:lpstr>Презентация PowerPoint</vt:lpstr>
      <vt:lpstr>Взаимодействие учителя-логопеда и воспитателя при коррекции речевых нарушений у детей логопедической группы</vt:lpstr>
      <vt:lpstr>Функции учителя-логопеда:</vt:lpstr>
      <vt:lpstr>Функции воспитателя:</vt:lpstr>
      <vt:lpstr>Специальные условия реализации Программы </vt:lpstr>
      <vt:lpstr>Взаимодействие ДОУ с семьями воспитанников</vt:lpstr>
      <vt:lpstr>Принципы взаимодействия с родителями</vt:lpstr>
      <vt:lpstr>Формы взаимодействия с родителями (законными представителями)</vt:lpstr>
      <vt:lpstr>Формы взаимодействия с родителями (законными представителями)</vt:lpstr>
      <vt:lpstr>Совместная деятельность педагогов, родителей, детей</vt:lpstr>
      <vt:lpstr>Организационный раздел содержит:</vt:lpstr>
      <vt:lpstr>Участники образовательных отношений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</cp:lastModifiedBy>
  <cp:revision>59</cp:revision>
  <dcterms:created xsi:type="dcterms:W3CDTF">2009-06-15T04:41:56Z</dcterms:created>
  <dcterms:modified xsi:type="dcterms:W3CDTF">2024-12-25T09:11:50Z</dcterms:modified>
</cp:coreProperties>
</file>