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3" r:id="rId5"/>
    <p:sldId id="264" r:id="rId6"/>
    <p:sldId id="265" r:id="rId7"/>
    <p:sldId id="266" r:id="rId8"/>
    <p:sldId id="267" r:id="rId9"/>
    <p:sldId id="270" r:id="rId10"/>
    <p:sldId id="268" r:id="rId11"/>
    <p:sldId id="269" r:id="rId12"/>
    <p:sldId id="271" r:id="rId13"/>
    <p:sldId id="272" r:id="rId14"/>
    <p:sldId id="273" r:id="rId15"/>
    <p:sldId id="258" r:id="rId16"/>
    <p:sldId id="26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F76B-3002-4A90-B32E-C79C712AE43D}" type="datetimeFigureOut">
              <a:rPr lang="ru-RU" smtClean="0"/>
              <a:t>11.09.2018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21AC-82FF-4B82-ACD3-C5081F02DD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F76B-3002-4A90-B32E-C79C712AE43D}" type="datetimeFigureOut">
              <a:rPr lang="ru-RU" smtClean="0"/>
              <a:t>11.09.2018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21AC-82FF-4B82-ACD3-C5081F02DD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F76B-3002-4A90-B32E-C79C712AE43D}" type="datetimeFigureOut">
              <a:rPr lang="ru-RU" smtClean="0"/>
              <a:t>11.09.2018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21AC-82FF-4B82-ACD3-C5081F02DD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5475C-932A-4552-BB0D-7E062DC23A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F76B-3002-4A90-B32E-C79C712AE43D}" type="datetimeFigureOut">
              <a:rPr lang="ru-RU" smtClean="0"/>
              <a:t>11.09.2018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21AC-82FF-4B82-ACD3-C5081F02DD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F76B-3002-4A90-B32E-C79C712AE43D}" type="datetimeFigureOut">
              <a:rPr lang="ru-RU" smtClean="0"/>
              <a:t>11.09.2018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21AC-82FF-4B82-ACD3-C5081F02DD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F76B-3002-4A90-B32E-C79C712AE43D}" type="datetimeFigureOut">
              <a:rPr lang="ru-RU" smtClean="0"/>
              <a:t>11.09.2018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21AC-82FF-4B82-ACD3-C5081F02DD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F76B-3002-4A90-B32E-C79C712AE43D}" type="datetimeFigureOut">
              <a:rPr lang="ru-RU" smtClean="0"/>
              <a:t>11.09.2018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21AC-82FF-4B82-ACD3-C5081F02DD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F76B-3002-4A90-B32E-C79C712AE43D}" type="datetimeFigureOut">
              <a:rPr lang="ru-RU" smtClean="0"/>
              <a:t>11.09.2018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21AC-82FF-4B82-ACD3-C5081F02DD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F76B-3002-4A90-B32E-C79C712AE43D}" type="datetimeFigureOut">
              <a:rPr lang="ru-RU" smtClean="0"/>
              <a:t>11.09.2018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21AC-82FF-4B82-ACD3-C5081F02DD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F76B-3002-4A90-B32E-C79C712AE43D}" type="datetimeFigureOut">
              <a:rPr lang="ru-RU" smtClean="0"/>
              <a:t>11.09.2018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21AC-82FF-4B82-ACD3-C5081F02DD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F76B-3002-4A90-B32E-C79C712AE43D}" type="datetimeFigureOut">
              <a:rPr lang="ru-RU" smtClean="0"/>
              <a:t>11.09.2018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21AC-82FF-4B82-ACD3-C5081F02DD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9F76B-3002-4A90-B32E-C79C712AE43D}" type="datetimeFigureOut">
              <a:rPr lang="ru-RU" smtClean="0"/>
              <a:t>11.09.2018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A21AC-82FF-4B82-ACD3-C5081F02DDF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Самовольный уход воспитанника из ДОУ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Подготовила А.Л.Колупаева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71480"/>
            <a:ext cx="8086724" cy="564360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Причины самовольных уходов</a:t>
            </a:r>
            <a:r>
              <a:rPr lang="ru-RU" dirty="0" smtClean="0"/>
              <a:t>.</a:t>
            </a:r>
          </a:p>
          <a:p>
            <a:pPr algn="ctr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Воспитанники уходят из учреждений, когда…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 скучно и нечем занять себя (не были сформированы творческие потребности);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Их сводит монотонность, однообразие (пассивность, безынициативность);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Хотят впечатлений (нет понятий о последствиях и опасностях);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Испытывают потребность самоутверждения, принятия и признания (неразборчивость в способах, безответственность).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A9002B-DAB6-4DF9-A78D-1433811F7031}" type="datetime1">
              <a:rPr lang="ru-RU" smtClean="0"/>
              <a:pPr>
                <a:defRPr/>
              </a:pPr>
              <a:t>11.09.2018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C1DA12-FB78-478B-83FE-3F530E763D98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58204" cy="703282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Условия для  воспитания и развития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личности ребёнка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8686800" cy="491174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A9002B-DAB6-4DF9-A78D-1433811F7031}" type="datetime1">
              <a:rPr lang="ru-RU" smtClean="0"/>
              <a:pPr>
                <a:defRPr/>
              </a:pPr>
              <a:t>11.09.2018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C1DA12-FB78-478B-83FE-3F530E763D98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42844" y="1214422"/>
            <a:ext cx="2857520" cy="228601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Режим дня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714612" y="2285992"/>
            <a:ext cx="3071834" cy="242889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в вещах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500694" y="3500438"/>
            <a:ext cx="3214710" cy="257176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Поощрение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611188" y="1285875"/>
            <a:ext cx="8229600" cy="4857750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100" b="1" smtClean="0"/>
              <a:t>		Говорите с ребенком!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100" smtClean="0"/>
              <a:t>	Начните с малого – спросите у ребёнка, как прошёл день, что было хорошего, какие проблемы; расскажите про свой день, свои успехи и трудности.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1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100" b="1" smtClean="0"/>
              <a:t>	Попробуйте найти время, </a:t>
            </a:r>
            <a:r>
              <a:rPr lang="ru-RU" sz="2100" smtClean="0"/>
              <a:t>чтобы всей семьей сходить в кафе, кинотеатр или парк.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1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100" b="1" smtClean="0"/>
              <a:t>	Запишитесь вместе </a:t>
            </a:r>
            <a:r>
              <a:rPr lang="ru-RU" sz="2100" smtClean="0"/>
              <a:t>с сыном или дочкой</a:t>
            </a:r>
            <a:r>
              <a:rPr lang="ru-RU" sz="2100" b="1" smtClean="0"/>
              <a:t> </a:t>
            </a:r>
            <a:r>
              <a:rPr lang="ru-RU" sz="2100" smtClean="0"/>
              <a:t>в спортивный зал или бассейн.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1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100" b="1" smtClean="0"/>
              <a:t>	Не применяйте </a:t>
            </a:r>
            <a:r>
              <a:rPr lang="ru-RU" sz="2100" smtClean="0"/>
              <a:t>меры физического воздействия!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100" b="1" smtClean="0"/>
              <a:t>	Не забывайте, </a:t>
            </a:r>
            <a:r>
              <a:rPr lang="ru-RU" sz="2100" smtClean="0"/>
              <a:t>что в преодолении кризисных ситуаций Вам всегда помогут специалисты, обратитесь за помощью к психологу или психиатру.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071563" y="285750"/>
            <a:ext cx="7748587" cy="9286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r>
              <a:rPr lang="ru-RU" sz="2800" b="1" dirty="0">
                <a:solidFill>
                  <a:srgbClr val="FF0000"/>
                </a:solidFill>
              </a:rPr>
              <a:t>Общие рекомендации для родителей </a:t>
            </a:r>
          </a:p>
          <a:p>
            <a:pPr algn="r">
              <a:defRPr/>
            </a:pPr>
            <a:r>
              <a:rPr lang="ru-RU" sz="2800" b="1" dirty="0">
                <a:solidFill>
                  <a:srgbClr val="FF0000"/>
                </a:solidFill>
              </a:rPr>
              <a:t>по предупреждению уходов ребенка</a:t>
            </a:r>
          </a:p>
          <a:p>
            <a:pPr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8"/>
          <p:cNvSpPr txBox="1">
            <a:spLocks noChangeArrowheads="1"/>
          </p:cNvSpPr>
          <p:nvPr/>
        </p:nvSpPr>
        <p:spPr bwMode="auto">
          <a:xfrm>
            <a:off x="785813" y="928688"/>
            <a:ext cx="7777162" cy="5257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b="1" dirty="0"/>
              <a:t>Уходы ребёнка из дома влекут за собой серьёзные последствия: </a:t>
            </a:r>
          </a:p>
          <a:p>
            <a:pPr>
              <a:spcBef>
                <a:spcPct val="20000"/>
              </a:spcBef>
              <a:buFontTx/>
              <a:buBlip>
                <a:blip r:embed="rId2"/>
              </a:buBlip>
              <a:defRPr/>
            </a:pPr>
            <a:r>
              <a:rPr lang="ru-RU" dirty="0"/>
              <a:t>проживая без надзора, дети привыкают: лгать, бездельничать, воровать;</a:t>
            </a:r>
          </a:p>
          <a:p>
            <a:pPr>
              <a:spcBef>
                <a:spcPct val="20000"/>
              </a:spcBef>
              <a:buFontTx/>
              <a:buBlip>
                <a:blip r:embed="rId2"/>
              </a:buBlip>
              <a:defRPr/>
            </a:pPr>
            <a:r>
              <a:rPr lang="ru-RU" dirty="0"/>
              <a:t>ребёнок легко попадает под опасное влияние и нередко втягивается в преступные и аморальные действия: попрошайничество, пьянство, токсикомания, ранние и беспорядочные половые связи; </a:t>
            </a:r>
          </a:p>
          <a:p>
            <a:pPr>
              <a:spcBef>
                <a:spcPct val="20000"/>
              </a:spcBef>
              <a:buFontTx/>
              <a:buBlip>
                <a:blip r:embed="rId2"/>
              </a:buBlip>
              <a:defRPr/>
            </a:pPr>
            <a:r>
              <a:rPr lang="ru-RU" dirty="0"/>
              <a:t>в дальнейшем – серьёзные правонарушения, асоциальный образ жизни. </a:t>
            </a:r>
          </a:p>
          <a:p>
            <a:pPr>
              <a:spcBef>
                <a:spcPct val="20000"/>
              </a:spcBef>
              <a:buFontTx/>
              <a:buBlip>
                <a:blip r:embed="rId2"/>
              </a:buBlip>
              <a:defRPr/>
            </a:pPr>
            <a:r>
              <a:rPr lang="ru-RU" dirty="0"/>
              <a:t>кроме того, ребёнок сам может стать жертвой насилия. </a:t>
            </a:r>
          </a:p>
          <a:p>
            <a:pPr>
              <a:defRPr/>
            </a:pPr>
            <a:endParaRPr lang="ru-RU" dirty="0"/>
          </a:p>
          <a:p>
            <a:pPr algn="ctr">
              <a:defRPr/>
            </a:pPr>
            <a:r>
              <a:rPr lang="ru-RU" b="1" dirty="0"/>
              <a:t>Угроза сбежать из дома - это тоже сигнал, который не должен быть проигнорирован! 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r>
              <a:rPr lang="ru-RU" dirty="0"/>
              <a:t>Когда дети уходят первый раз - это ещё не болезнь. </a:t>
            </a:r>
          </a:p>
          <a:p>
            <a:pPr>
              <a:defRPr/>
            </a:pPr>
            <a:r>
              <a:rPr lang="ru-RU" dirty="0"/>
              <a:t>Но потом желание бродяжничать станет уже необратимым – с ним ребёнок не сможет справиться самостоятельно без вашего прямого вмешательства и участия в его жизни.</a:t>
            </a:r>
          </a:p>
          <a:p>
            <a:pPr>
              <a:defRPr/>
            </a:pPr>
            <a:r>
              <a:rPr lang="ru-RU" dirty="0"/>
              <a:t> 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071938" y="214313"/>
            <a:ext cx="4462462" cy="5254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rgbClr val="FF0000"/>
                </a:solidFill>
              </a:rPr>
              <a:t>П</a:t>
            </a:r>
            <a:r>
              <a:rPr lang="ru-RU" sz="2800" b="1" dirty="0">
                <a:solidFill>
                  <a:srgbClr val="FF0000"/>
                </a:solidFill>
              </a:rPr>
              <a:t>оследствия побегов</a:t>
            </a:r>
            <a:endParaRPr lang="ru-RU" sz="2800" b="1" dirty="0">
              <a:solidFill>
                <a:srgbClr val="FF0000"/>
              </a:solidFill>
            </a:endParaRPr>
          </a:p>
          <a:p>
            <a:pPr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рямоугольник 36"/>
          <p:cNvSpPr/>
          <p:nvPr/>
        </p:nvSpPr>
        <p:spPr>
          <a:xfrm>
            <a:off x="611188" y="188913"/>
            <a:ext cx="7777162" cy="5632311"/>
          </a:xfrm>
          <a:prstGeom prst="rect">
            <a:avLst/>
          </a:prstGeom>
          <a:blipFill dpi="0" rotWithShape="1">
            <a:blip r:embed="rId2" cstate="print">
              <a:alphaModFix amt="84000"/>
            </a:blip>
            <a:srcRect/>
            <a:stretch>
              <a:fillRect/>
            </a:stretch>
          </a:blipFill>
        </p:spPr>
        <p:txBody>
          <a:bodyPr>
            <a:spAutoFit/>
          </a:bodyPr>
          <a:lstStyle/>
          <a:p>
            <a:pPr algn="ctr">
              <a:defRPr/>
            </a:pPr>
            <a:endParaRPr lang="ru-RU" sz="3000" b="1" dirty="0" smtClean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ru-RU" sz="3000" b="1" dirty="0" smtClean="0">
                <a:solidFill>
                  <a:srgbClr val="FF0000"/>
                </a:solidFill>
              </a:rPr>
              <a:t>ПОМНИТЕ</a:t>
            </a:r>
            <a:r>
              <a:rPr lang="ru-RU" sz="3000" b="1" dirty="0">
                <a:solidFill>
                  <a:srgbClr val="FF0000"/>
                </a:solidFill>
              </a:rPr>
              <a:t>! </a:t>
            </a:r>
          </a:p>
          <a:p>
            <a:pPr algn="ctr">
              <a:defRPr/>
            </a:pPr>
            <a:r>
              <a:rPr lang="ru-RU" sz="3000" b="1" dirty="0">
                <a:solidFill>
                  <a:srgbClr val="FF0000"/>
                </a:solidFill>
              </a:rPr>
              <a:t>Ваш ребёнок не сможет самостоятельно преодолеть трудности без Вашей </a:t>
            </a:r>
            <a:endParaRPr lang="ru-RU" sz="3000" b="1" dirty="0" smtClean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ru-RU" sz="3000" b="1" dirty="0" smtClean="0">
                <a:solidFill>
                  <a:srgbClr val="FF0000"/>
                </a:solidFill>
              </a:rPr>
              <a:t>ЛЮБВИ </a:t>
            </a:r>
            <a:r>
              <a:rPr lang="ru-RU" sz="3000" b="1" dirty="0">
                <a:solidFill>
                  <a:srgbClr val="FF0000"/>
                </a:solidFill>
              </a:rPr>
              <a:t>и ПОНИМАНИЯ!</a:t>
            </a:r>
          </a:p>
          <a:p>
            <a:pPr algn="ctr">
              <a:defRPr/>
            </a:pPr>
            <a:endParaRPr lang="ru-RU" sz="30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ru-RU" sz="30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ru-RU" sz="30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ru-RU" sz="30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ru-RU" sz="30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ru-RU" sz="30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ru-RU" sz="30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5363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699792" y="3140968"/>
            <a:ext cx="3960440" cy="3506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ds01.infourok.ru/uploads/ex/00b0/00003b47-a2ac3e77/img1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69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600200"/>
            <a:ext cx="7571184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Стремитесь </a:t>
            </a:r>
            <a:r>
              <a:rPr lang="ru-RU" dirty="0"/>
              <a:t>делать тихое </a:t>
            </a:r>
            <a:r>
              <a:rPr lang="ru-RU" dirty="0" smtClean="0"/>
              <a:t>добро</a:t>
            </a:r>
          </a:p>
          <a:p>
            <a:pPr>
              <a:buNone/>
            </a:pPr>
            <a:r>
              <a:rPr lang="ru-RU" dirty="0" smtClean="0"/>
              <a:t>Не </a:t>
            </a:r>
            <a:r>
              <a:rPr lang="ru-RU" dirty="0"/>
              <a:t>ради похвалы или награды,</a:t>
            </a:r>
          </a:p>
          <a:p>
            <a:pPr>
              <a:buNone/>
            </a:pPr>
            <a:r>
              <a:rPr lang="ru-RU" dirty="0"/>
              <a:t>В пример им выдвижения не ради</a:t>
            </a:r>
          </a:p>
          <a:p>
            <a:pPr>
              <a:buNone/>
            </a:pPr>
            <a:r>
              <a:rPr lang="ru-RU" dirty="0"/>
              <a:t>Дарите людям знанье и тепло</a:t>
            </a:r>
          </a:p>
          <a:p>
            <a:pPr>
              <a:buNone/>
            </a:pPr>
            <a:r>
              <a:rPr lang="ru-RU" dirty="0"/>
              <a:t>Стремитесь делать все не напоказ, </a:t>
            </a:r>
          </a:p>
          <a:p>
            <a:pPr>
              <a:buNone/>
            </a:pPr>
            <a:r>
              <a:rPr lang="ru-RU" dirty="0"/>
              <a:t>Пусть искренни порывы Ваши будут,</a:t>
            </a:r>
          </a:p>
          <a:p>
            <a:pPr>
              <a:buNone/>
            </a:pPr>
            <a:r>
              <a:rPr lang="ru-RU" dirty="0"/>
              <a:t>Сознанье чье-то пусть они разбудят, </a:t>
            </a:r>
          </a:p>
          <a:p>
            <a:pPr>
              <a:buNone/>
            </a:pPr>
            <a:r>
              <a:rPr lang="ru-RU" dirty="0"/>
              <a:t>И чистота исходит пусть от </a:t>
            </a:r>
            <a:r>
              <a:rPr lang="ru-RU" dirty="0" smtClean="0"/>
              <a:t>Вас.</a:t>
            </a:r>
          </a:p>
          <a:p>
            <a:endParaRPr lang="ru-RU" dirty="0"/>
          </a:p>
          <a:p>
            <a:pPr algn="r">
              <a:buNone/>
            </a:pPr>
            <a:r>
              <a:rPr lang="ru-RU" b="1" dirty="0" smtClean="0"/>
              <a:t>Людмила </a:t>
            </a:r>
            <a:r>
              <a:rPr lang="ru-RU" b="1" dirty="0" err="1" smtClean="0"/>
              <a:t>Дашиева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dirty="0" smtClean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115616" y="642918"/>
            <a:ext cx="7242598" cy="5143536"/>
          </a:xfrm>
        </p:spPr>
        <p:txBody>
          <a:bodyPr>
            <a:normAutofit/>
          </a:bodyPr>
          <a:lstStyle/>
          <a:p>
            <a:r>
              <a:rPr lang="ru-RU" sz="4000" dirty="0" smtClean="0"/>
              <a:t>«</a:t>
            </a:r>
            <a:r>
              <a:rPr lang="ru-RU" sz="4000" i="1" dirty="0" smtClean="0">
                <a:latin typeface="Monotype Corsiva" pitchFamily="66" charset="0"/>
              </a:rPr>
              <a:t>Необходимо предъявлять к ребёнку твёрдые, непререкаемые требования общества, вооружать нормами поведения, чтобы он знал, что можно и чего нельзя, </a:t>
            </a:r>
            <a:r>
              <a:rPr lang="ru-RU" sz="4000" i="1" dirty="0" smtClean="0">
                <a:latin typeface="Monotype Corsiva" pitchFamily="66" charset="0"/>
              </a:rPr>
              <a:t/>
            </a:r>
            <a:br>
              <a:rPr lang="ru-RU" sz="4000" i="1" dirty="0" smtClean="0">
                <a:latin typeface="Monotype Corsiva" pitchFamily="66" charset="0"/>
              </a:rPr>
            </a:br>
            <a:r>
              <a:rPr lang="ru-RU" sz="4000" i="1" dirty="0" smtClean="0">
                <a:latin typeface="Monotype Corsiva" pitchFamily="66" charset="0"/>
              </a:rPr>
              <a:t>что </a:t>
            </a:r>
            <a:r>
              <a:rPr lang="ru-RU" sz="4000" i="1" dirty="0" smtClean="0">
                <a:latin typeface="Monotype Corsiva" pitchFamily="66" charset="0"/>
              </a:rPr>
              <a:t>похвально и что </a:t>
            </a:r>
            <a:r>
              <a:rPr lang="ru-RU" sz="4000" i="1" dirty="0" smtClean="0">
                <a:latin typeface="Monotype Corsiva" pitchFamily="66" charset="0"/>
              </a:rPr>
              <a:t>наказуемо»</a:t>
            </a:r>
            <a:br>
              <a:rPr lang="ru-RU" sz="4000" i="1" dirty="0" smtClean="0">
                <a:latin typeface="Monotype Corsiva" pitchFamily="66" charset="0"/>
              </a:rPr>
            </a:br>
            <a:r>
              <a:rPr lang="ru-RU" sz="4000" i="1" dirty="0" smtClean="0">
                <a:latin typeface="Monotype Corsiva" pitchFamily="66" charset="0"/>
              </a:rPr>
              <a:t>                        </a:t>
            </a:r>
            <a:r>
              <a:rPr lang="ru-RU" sz="4000" i="1" dirty="0" smtClean="0">
                <a:latin typeface="Monotype Corsiva" pitchFamily="66" charset="0"/>
              </a:rPr>
              <a:t>А. С. Макаренко.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>
              <a:latin typeface="Constantia" pitchFamily="18" charset="0"/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 flipH="1">
            <a:off x="8929718" y="4786322"/>
            <a:ext cx="714380" cy="1357322"/>
          </a:xfrm>
        </p:spPr>
        <p:txBody>
          <a:bodyPr/>
          <a:lstStyle/>
          <a:p>
            <a:pPr>
              <a:buNone/>
            </a:pPr>
            <a:r>
              <a:rPr lang="ru-RU" sz="1800" dirty="0" smtClean="0">
                <a:latin typeface="Constantia" pitchFamily="18" charset="0"/>
              </a:rPr>
              <a:t>	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E3B97-5424-4862-9237-E28BC326508F}" type="datetime1">
              <a:rPr lang="ru-RU"/>
              <a:pPr>
                <a:defRPr/>
              </a:pPr>
              <a:t>11.09.2018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C418D-0B67-458A-95C9-EF0E8A705393}" type="slidenum">
              <a:rPr lang="ru-RU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2"/>
          <p:cNvSpPr txBox="1">
            <a:spLocks noGrp="1"/>
          </p:cNvSpPr>
          <p:nvPr>
            <p:ph type="title"/>
          </p:nvPr>
        </p:nvSpPr>
        <p:spPr bwMode="auto">
          <a:xfrm>
            <a:off x="928688" y="642938"/>
            <a:ext cx="7643812" cy="521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Самовольный уход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– отсутствие ребёнка на территории учреждения без установленной причины.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Профилактика самовольных уходов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совокупность предупредительных мероприятий, направленных на охрану и укрепление здоровья, предупреждение и возникновение асоциальных проявлений, устранение факторов риска.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E3B97-5424-4862-9237-E28BC326508F}" type="datetime1">
              <a:rPr lang="ru-RU"/>
              <a:pPr>
                <a:defRPr/>
              </a:pPr>
              <a:t>11.09.2018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C418D-0B67-458A-95C9-EF0E8A705393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8" name="Содержимое 2"/>
          <p:cNvSpPr txBox="1">
            <a:spLocks/>
          </p:cNvSpPr>
          <p:nvPr/>
        </p:nvSpPr>
        <p:spPr bwMode="auto">
          <a:xfrm>
            <a:off x="928662" y="3357562"/>
            <a:ext cx="807249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Классификация самовольных уходов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Мотивированные               </a:t>
            </a: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Немотивированные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E3B97-5424-4862-9237-E28BC326508F}" type="datetime1">
              <a:rPr lang="ru-RU"/>
              <a:pPr>
                <a:defRPr/>
              </a:pPr>
              <a:t>11.09.2018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C418D-0B67-458A-95C9-EF0E8A705393}" type="slidenum">
              <a:rPr lang="ru-RU"/>
              <a:pPr>
                <a:defRPr/>
              </a:pPr>
              <a:t>4</a:t>
            </a:fld>
            <a:endParaRPr lang="ru-RU"/>
          </a:p>
        </p:txBody>
      </p:sp>
      <p:pic>
        <p:nvPicPr>
          <p:cNvPr id="18434" name="Picture 2" descr="http://politica.com.ua/wp-content/uploads/2018/08/839151-625x46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376976"/>
            <a:ext cx="4038600" cy="29724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714348" y="476672"/>
            <a:ext cx="7286676" cy="609560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Мотивированные уходы</a:t>
            </a:r>
          </a:p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Эмансипационные - наиболее частые самовольные уходы (45%).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Они совершаются, чтобы избавиться от опеки и контроля педагогов, от наскучивших обязанностей и понуждений, ребёнок ожидает «свободной», «весёлой» и «лёгкой жизни».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Поводом для первого ухода нередко является ссора.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Начало этих уходов приходится на возраст 12-15 лет.</a:t>
            </a:r>
          </a:p>
          <a:p>
            <a:pPr>
              <a:buNone/>
            </a:pPr>
            <a:endParaRPr lang="ru-RU" dirty="0">
              <a:latin typeface="Constantia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E3B97-5424-4862-9237-E28BC326508F}" type="datetime1">
              <a:rPr lang="ru-RU"/>
              <a:pPr>
                <a:defRPr/>
              </a:pPr>
              <a:t>11.09.2018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C418D-0B67-458A-95C9-EF0E8A705393}" type="slidenum">
              <a:rPr lang="ru-RU"/>
              <a:pPr>
                <a:defRPr/>
              </a:pPr>
              <a:t>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E3B97-5424-4862-9237-E28BC326508F}" type="datetime1">
              <a:rPr lang="ru-RU"/>
              <a:pPr>
                <a:defRPr/>
              </a:pPr>
              <a:t>11.09.2018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C418D-0B67-458A-95C9-EF0E8A705393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6" name="Содержимое 5"/>
          <p:cNvSpPr txBox="1">
            <a:spLocks/>
          </p:cNvSpPr>
          <p:nvPr/>
        </p:nvSpPr>
        <p:spPr bwMode="auto">
          <a:xfrm>
            <a:off x="1285852" y="285728"/>
            <a:ext cx="7215238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71472" y="428604"/>
            <a:ext cx="8001056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Демонстративные – эти</a:t>
            </a:r>
            <a:r>
              <a:rPr kumimoji="0" lang="ru-RU" sz="320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самовольные уходы</a:t>
            </a: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являются следствием реакции оппозиции и наблюдаются в 20% случаев.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Особенность данных </a:t>
            </a: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уход</a:t>
            </a: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ов в том, что убегают недалеко и в те места, где их увидят,</a:t>
            </a:r>
            <a:r>
              <a:rPr kumimoji="0" lang="ru-RU" sz="32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найдут и возвратят.</a:t>
            </a: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В побеге ведут себя так, чтобы привлечь внимание окружающих.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Возраст демонстративных </a:t>
            </a: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уход</a:t>
            </a: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ов 12-17 лет</a:t>
            </a: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E3B97-5424-4862-9237-E28BC326508F}" type="datetime1">
              <a:rPr lang="ru-RU"/>
              <a:pPr>
                <a:defRPr/>
              </a:pPr>
              <a:t>11.09.2018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C418D-0B67-458A-95C9-EF0E8A705393}" type="slidenum">
              <a:rPr lang="ru-RU"/>
              <a:pPr>
                <a:defRPr/>
              </a:pPr>
              <a:t>7</a:t>
            </a:fld>
            <a:endParaRPr lang="ru-RU"/>
          </a:p>
        </p:txBody>
      </p:sp>
      <p:sp>
        <p:nvSpPr>
          <p:cNvPr id="7" name="Содержимое 5"/>
          <p:cNvSpPr txBox="1">
            <a:spLocks/>
          </p:cNvSpPr>
          <p:nvPr/>
        </p:nvSpPr>
        <p:spPr bwMode="auto">
          <a:xfrm>
            <a:off x="928662" y="285728"/>
            <a:ext cx="7215238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/>
            <a:endParaRPr lang="ru-RU" sz="2400" b="1" dirty="0" smtClean="0">
              <a:solidFill>
                <a:srgbClr val="67E40A"/>
              </a:solidFill>
              <a:latin typeface="Constantia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57224" y="642918"/>
            <a:ext cx="707236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Импульсивные - этот вид составляет 26% 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уход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ов.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Чаще всего первые </a:t>
            </a: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самовольные уходы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были следствием жестокого обращения, суровых наказаний, со стороны взрослых или сверстников.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Возраст импульсивных побегов от 7 до 15 лет.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5929354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Немотивированные уходы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Дромоманические -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дромомания-бродяжничество, одержимость убегать из дома, желание путешествовать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Редкий тип-9% случаев.</a:t>
            </a:r>
          </a:p>
          <a:p>
            <a:pPr marL="0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Этим побегам предшествует внезапно и беспричинно изменяющееся настроение и возникает тяга к смене обстановки.</a:t>
            </a:r>
          </a:p>
          <a:p>
            <a:pPr marL="0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побег пускаются в одиночку и только потом находят попутчика.</a:t>
            </a:r>
          </a:p>
          <a:p>
            <a:pPr marL="0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Внезапно возвращаются и стыдятся своего поступка.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A9002B-DAB6-4DF9-A78D-1433811F7031}" type="datetime1">
              <a:rPr lang="ru-RU" smtClean="0"/>
              <a:pPr>
                <a:defRPr/>
              </a:pPr>
              <a:t>11.09.2018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C1DA12-FB78-478B-83FE-3F530E763D9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Таблица 2"/>
          <p:cNvSpPr>
            <a:spLocks noGrp="1" noTextEdit="1"/>
          </p:cNvSpPr>
          <p:nvPr>
            <p:ph type="tbl" idx="1"/>
          </p:nvPr>
        </p:nvSpPr>
        <p:spPr>
          <a:xfrm>
            <a:off x="357188" y="1428750"/>
            <a:ext cx="8229600" cy="4525963"/>
          </a:xfrm>
        </p:spPr>
      </p:sp>
      <p:sp>
        <p:nvSpPr>
          <p:cNvPr id="4" name="Скругленный прямоугольник 3"/>
          <p:cNvSpPr/>
          <p:nvPr/>
        </p:nvSpPr>
        <p:spPr>
          <a:xfrm>
            <a:off x="428625" y="785813"/>
            <a:ext cx="8286750" cy="52863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</a:rPr>
              <a:t>Синдром ухода и бродяжничества </a:t>
            </a:r>
            <a:r>
              <a:rPr lang="ru-RU" sz="3200" dirty="0">
                <a:solidFill>
                  <a:schemeClr val="tx1"/>
                </a:solidFill>
              </a:rPr>
              <a:t>(«дромомания</a:t>
            </a:r>
            <a:r>
              <a:rPr lang="ru-RU" sz="2400" dirty="0">
                <a:solidFill>
                  <a:schemeClr val="tx1"/>
                </a:solidFill>
              </a:rPr>
              <a:t>»</a:t>
            </a:r>
            <a:r>
              <a:rPr lang="ru-RU" sz="2400" dirty="0"/>
              <a:t> </a:t>
            </a:r>
            <a:r>
              <a:rPr lang="ru-RU" sz="2400" dirty="0">
                <a:solidFill>
                  <a:schemeClr val="tx1"/>
                </a:solidFill>
              </a:rPr>
              <a:t>от греч. </a:t>
            </a:r>
            <a:r>
              <a:rPr lang="ru-RU" sz="2400" dirty="0" err="1">
                <a:solidFill>
                  <a:schemeClr val="tx1"/>
                </a:solidFill>
              </a:rPr>
              <a:t>drоmos</a:t>
            </a:r>
            <a:r>
              <a:rPr lang="ru-RU" sz="2400" dirty="0">
                <a:solidFill>
                  <a:schemeClr val="tx1"/>
                </a:solidFill>
              </a:rPr>
              <a:t> - бег, путь и мания) - ) – патологическая страсть к путешествиям</a:t>
            </a:r>
          </a:p>
          <a:p>
            <a:pPr algn="ctr">
              <a:defRPr/>
            </a:pPr>
            <a:endParaRPr lang="ru-RU" sz="24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</a:rPr>
              <a:t>Встречается у детей 7-17 лет.</a:t>
            </a:r>
          </a:p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</a:rPr>
              <a:t>Выражается в повторяющихся уходах.</a:t>
            </a:r>
          </a:p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</a:rPr>
              <a:t>Наиболее часто встречается у мальчиков.</a:t>
            </a:r>
          </a:p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</a:rPr>
              <a:t>Следствие – сотрясение мозга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391</Words>
  <Application>Microsoft Office PowerPoint</Application>
  <PresentationFormat>Экран (4:3)</PresentationFormat>
  <Paragraphs>110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Самовольный уход воспитанника из ДОУ</vt:lpstr>
      <vt:lpstr>«Необходимо предъявлять к ребёнку твёрдые, непререкаемые требования общества, вооружать нормами поведения, чтобы он знал, что можно и чего нельзя,  что похвально и что наказуемо»                         А. С. Макаренко. </vt:lpstr>
      <vt:lpstr>Самовольный уход – отсутствие ребёнка на территории учреждения без установленной причины. Профилактика самовольных уходов - совокупность предупредительных мероприятий, направленных на охрану и укрепление здоровья, предупреждение и возникновение асоциальных проявлений, устранение факторов риска.</vt:lpstr>
      <vt:lpstr>Классификация самовольных уходов</vt:lpstr>
      <vt:lpstr>Слайд 5</vt:lpstr>
      <vt:lpstr>Слайд 6</vt:lpstr>
      <vt:lpstr>Слайд 7</vt:lpstr>
      <vt:lpstr>Слайд 8</vt:lpstr>
      <vt:lpstr>Слайд 9</vt:lpstr>
      <vt:lpstr>Слайд 10</vt:lpstr>
      <vt:lpstr>Условия для  воспитания и развития  личности ребёнка.  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Самовольный уход воспитанника из ДОУ</dc:title>
  <dc:creator>Настя</dc:creator>
  <cp:lastModifiedBy>Настя</cp:lastModifiedBy>
  <cp:revision>1</cp:revision>
  <dcterms:created xsi:type="dcterms:W3CDTF">2018-09-11T07:55:00Z</dcterms:created>
  <dcterms:modified xsi:type="dcterms:W3CDTF">2018-09-11T08:36:59Z</dcterms:modified>
</cp:coreProperties>
</file>